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2"/>
  </p:handoutMasterIdLst>
  <p:sldIdLst>
    <p:sldId id="260" r:id="rId2"/>
    <p:sldId id="262" r:id="rId3"/>
    <p:sldId id="292" r:id="rId4"/>
    <p:sldId id="306" r:id="rId5"/>
    <p:sldId id="312" r:id="rId6"/>
    <p:sldId id="321" r:id="rId7"/>
    <p:sldId id="307" r:id="rId8"/>
    <p:sldId id="313" r:id="rId9"/>
    <p:sldId id="322" r:id="rId10"/>
    <p:sldId id="303" r:id="rId11"/>
    <p:sldId id="304" r:id="rId12"/>
    <p:sldId id="318" r:id="rId13"/>
    <p:sldId id="319" r:id="rId14"/>
    <p:sldId id="308" r:id="rId15"/>
    <p:sldId id="314" r:id="rId16"/>
    <p:sldId id="323" r:id="rId17"/>
    <p:sldId id="325" r:id="rId18"/>
    <p:sldId id="309" r:id="rId19"/>
    <p:sldId id="315" r:id="rId20"/>
    <p:sldId id="326" r:id="rId21"/>
    <p:sldId id="327" r:id="rId22"/>
    <p:sldId id="310" r:id="rId23"/>
    <p:sldId id="316" r:id="rId24"/>
    <p:sldId id="280" r:id="rId25"/>
    <p:sldId id="317" r:id="rId26"/>
    <p:sldId id="284" r:id="rId27"/>
    <p:sldId id="311" r:id="rId28"/>
    <p:sldId id="320" r:id="rId29"/>
    <p:sldId id="328" r:id="rId30"/>
    <p:sldId id="302" r:id="rId31"/>
  </p:sldIdLst>
  <p:sldSz cx="9144000" cy="6858000" type="screen4x3"/>
  <p:notesSz cx="9874250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5" autoAdjust="0"/>
  </p:normalViewPr>
  <p:slideViewPr>
    <p:cSldViewPr>
      <p:cViewPr>
        <p:scale>
          <a:sx n="66" d="100"/>
          <a:sy n="66" d="100"/>
        </p:scale>
        <p:origin x="-1930" y="-4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3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593124" y="0"/>
            <a:ext cx="4278842" cy="339883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r">
              <a:defRPr sz="1200"/>
            </a:lvl1pPr>
          </a:lstStyle>
          <a:p>
            <a:fld id="{E121EDF7-8AAD-4E1B-BDD8-4EB7DE4E0F0C}" type="datetimeFigureOut">
              <a:rPr lang="pl-PL" smtClean="0"/>
              <a:pPr/>
              <a:t>2014-10-16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278842" cy="339883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593124" y="6456613"/>
            <a:ext cx="4278842" cy="339883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r">
              <a:defRPr sz="1200"/>
            </a:lvl1pPr>
          </a:lstStyle>
          <a:p>
            <a:fld id="{9462A652-46DD-47FB-8E5D-9D8592DB31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8531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694F-BF2B-40C1-9243-3D583F6D3D7E}" type="datetimeFigureOut">
              <a:rPr lang="pl-PL" smtClean="0"/>
              <a:pPr/>
              <a:t>2014-10-16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54EE-AD91-4357-9E6A-C216B6A8C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694F-BF2B-40C1-9243-3D583F6D3D7E}" type="datetimeFigureOut">
              <a:rPr lang="pl-PL" smtClean="0"/>
              <a:pPr/>
              <a:t>2014-10-16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54EE-AD91-4357-9E6A-C216B6A8C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694F-BF2B-40C1-9243-3D583F6D3D7E}" type="datetimeFigureOut">
              <a:rPr lang="pl-PL" smtClean="0"/>
              <a:pPr/>
              <a:t>2014-10-16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54EE-AD91-4357-9E6A-C216B6A8C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694F-BF2B-40C1-9243-3D583F6D3D7E}" type="datetimeFigureOut">
              <a:rPr lang="pl-PL" smtClean="0"/>
              <a:pPr/>
              <a:t>2014-10-16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54EE-AD91-4357-9E6A-C216B6A8C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694F-BF2B-40C1-9243-3D583F6D3D7E}" type="datetimeFigureOut">
              <a:rPr lang="pl-PL" smtClean="0"/>
              <a:pPr/>
              <a:t>2014-10-16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54EE-AD91-4357-9E6A-C216B6A8C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694F-BF2B-40C1-9243-3D583F6D3D7E}" type="datetimeFigureOut">
              <a:rPr lang="pl-PL" smtClean="0"/>
              <a:pPr/>
              <a:t>2014-10-16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54EE-AD91-4357-9E6A-C216B6A8C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694F-BF2B-40C1-9243-3D583F6D3D7E}" type="datetimeFigureOut">
              <a:rPr lang="pl-PL" smtClean="0"/>
              <a:pPr/>
              <a:t>2014-10-16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54EE-AD91-4357-9E6A-C216B6A8C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694F-BF2B-40C1-9243-3D583F6D3D7E}" type="datetimeFigureOut">
              <a:rPr lang="pl-PL" smtClean="0"/>
              <a:pPr/>
              <a:t>2014-10-16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54EE-AD91-4357-9E6A-C216B6A8C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694F-BF2B-40C1-9243-3D583F6D3D7E}" type="datetimeFigureOut">
              <a:rPr lang="pl-PL" smtClean="0"/>
              <a:pPr/>
              <a:t>2014-10-16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54EE-AD91-4357-9E6A-C216B6A8C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694F-BF2B-40C1-9243-3D583F6D3D7E}" type="datetimeFigureOut">
              <a:rPr lang="pl-PL" smtClean="0"/>
              <a:pPr/>
              <a:t>2014-10-16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54EE-AD91-4357-9E6A-C216B6A8C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694F-BF2B-40C1-9243-3D583F6D3D7E}" type="datetimeFigureOut">
              <a:rPr lang="pl-PL" smtClean="0"/>
              <a:pPr/>
              <a:t>2014-10-16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54EE-AD91-4357-9E6A-C216B6A8C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4694F-BF2B-40C1-9243-3D583F6D3D7E}" type="datetimeFigureOut">
              <a:rPr lang="pl-PL" smtClean="0"/>
              <a:pPr/>
              <a:t>2014-10-16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E54EE-AD91-4357-9E6A-C216B6A8C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pup_pisz_6.jpg"/>
          <p:cNvPicPr>
            <a:picLocks noChangeAspect="1"/>
          </p:cNvPicPr>
          <p:nvPr/>
        </p:nvPicPr>
        <p:blipFill>
          <a:blip r:embed="rId2" cstate="email">
            <a:lum bright="40000"/>
          </a:blip>
          <a:stretch>
            <a:fillRect/>
          </a:stretch>
        </p:blipFill>
        <p:spPr>
          <a:xfrm>
            <a:off x="3321467" y="260649"/>
            <a:ext cx="5534499" cy="4464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7048" y="3556173"/>
            <a:ext cx="8229600" cy="26811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7800" b="1" dirty="0" smtClean="0"/>
              <a:t>PRZYJAZNY URZĄD</a:t>
            </a:r>
          </a:p>
          <a:p>
            <a:pPr algn="ctr">
              <a:buNone/>
            </a:pPr>
            <a:r>
              <a:rPr lang="pl-PL" sz="3600" b="1" dirty="0" smtClean="0"/>
              <a:t>PROFESJONALNIE ŚWIADCZĄCY USŁUGI,</a:t>
            </a:r>
          </a:p>
          <a:p>
            <a:pPr algn="ctr">
              <a:buNone/>
            </a:pPr>
            <a:r>
              <a:rPr lang="pl-PL" sz="3600" b="1" dirty="0" smtClean="0"/>
              <a:t>UWZGLĘDNIAJĄCY POTRZEBY KLIENTÓW</a:t>
            </a:r>
            <a:endParaRPr lang="pl-PL" sz="3600" b="1" dirty="0"/>
          </a:p>
        </p:txBody>
      </p:sp>
      <p:pic>
        <p:nvPicPr>
          <p:cNvPr id="7" name="Picture 2" descr="C:\Users\Laptop\Katalog usług PUP Pisz\logo pup wor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2440" y="836712"/>
            <a:ext cx="333152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25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484784"/>
            <a:ext cx="41624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SZKOLENIA I INNE FORMY KSZTAŁCENIA</a:t>
            </a:r>
            <a:endParaRPr lang="pl-PL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Laptop\Katalog usług PUP Pisz\logo pup wor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23304"/>
            <a:ext cx="1800200" cy="108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Łącznik prosty 4"/>
          <p:cNvCxnSpPr/>
          <p:nvPr/>
        </p:nvCxnSpPr>
        <p:spPr>
          <a:xfrm>
            <a:off x="2555776" y="1340768"/>
            <a:ext cx="61926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539552" y="2852936"/>
            <a:ext cx="7776864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pl-PL" sz="4000" b="1" dirty="0" smtClean="0"/>
              <a:t>ZAINWESTUJEMY</a:t>
            </a:r>
          </a:p>
          <a:p>
            <a:pPr>
              <a:buNone/>
            </a:pPr>
            <a:r>
              <a:rPr lang="pl-PL" sz="4000" b="1" dirty="0" smtClean="0"/>
              <a:t>W TWOJĄ WIEDZĘ</a:t>
            </a:r>
          </a:p>
          <a:p>
            <a:pPr>
              <a:buNone/>
            </a:pPr>
            <a:r>
              <a:rPr lang="pl-PL" sz="4000" b="1" dirty="0" smtClean="0"/>
              <a:t>I KWALIFIKACJE </a:t>
            </a:r>
          </a:p>
          <a:p>
            <a:pPr>
              <a:buNone/>
            </a:pPr>
            <a:r>
              <a:rPr lang="pl-PL" sz="4000" b="1" dirty="0" smtClean="0"/>
              <a:t>TWOICH </a:t>
            </a:r>
          </a:p>
          <a:p>
            <a:pPr>
              <a:buNone/>
            </a:pPr>
            <a:r>
              <a:rPr lang="pl-PL" sz="4000" b="1" dirty="0" smtClean="0"/>
              <a:t>PRACOWNIKÓW</a:t>
            </a:r>
          </a:p>
        </p:txBody>
      </p:sp>
    </p:spTree>
    <p:extLst>
      <p:ext uri="{BB962C8B-B14F-4D97-AF65-F5344CB8AC3E}">
        <p14:creationId xmlns:p14="http://schemas.microsoft.com/office/powerpoint/2010/main" val="3376179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UP Plakat A2 - Kopia (2).jpg"/>
          <p:cNvPicPr>
            <a:picLocks noChangeAspect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>
          <a:xfrm>
            <a:off x="1609777" y="1196753"/>
            <a:ext cx="7534223" cy="566124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Krajowy Fundusz Szkoleniowy</a:t>
            </a:r>
            <a:endParaRPr lang="pl-PL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46085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/>
              <a:t>Krajowy Fundusz Szkoleniowy w skrócie </a:t>
            </a:r>
            <a:r>
              <a:rPr lang="pl-PL" sz="2400" dirty="0" smtClean="0"/>
              <a:t>KFS umożliwia pracodawcom przekwalifikowanie się lub </a:t>
            </a:r>
            <a:r>
              <a:rPr lang="pl-PL" sz="2400" dirty="0"/>
              <a:t>podniesienie kwalifikacji pracowników oraz dostosowanie ich umiejętności do zmieniających się </a:t>
            </a:r>
            <a:r>
              <a:rPr lang="pl-PL" sz="2400" dirty="0" smtClean="0"/>
              <a:t>wymagań. </a:t>
            </a:r>
            <a:endParaRPr lang="pl-PL" sz="2400" dirty="0"/>
          </a:p>
          <a:p>
            <a:pPr marL="261938" indent="-261938"/>
            <a:r>
              <a:rPr lang="pl-PL" sz="2400" b="1" dirty="0" smtClean="0"/>
              <a:t>Kwota maksymalna dofinasowania -  11.219,91 zł </a:t>
            </a:r>
            <a:r>
              <a:rPr lang="pl-PL" sz="2400" dirty="0" smtClean="0"/>
              <a:t>w danym roku na jednego uczestnika.</a:t>
            </a:r>
          </a:p>
          <a:p>
            <a:pPr marL="261938" indent="-261938"/>
            <a:r>
              <a:rPr lang="pl-PL" sz="2400" b="1" dirty="0" smtClean="0"/>
              <a:t>80 % kosztów kształcenia finansuje urząd a w przypadku kiedy pracodawca należy do grupy </a:t>
            </a:r>
            <a:r>
              <a:rPr lang="pl-PL" sz="2400" b="1" dirty="0" err="1" smtClean="0"/>
              <a:t>mikroprzedsiębiorców</a:t>
            </a:r>
            <a:r>
              <a:rPr lang="pl-PL" sz="2400" b="1" dirty="0" smtClean="0"/>
              <a:t> </a:t>
            </a:r>
            <a:r>
              <a:rPr lang="pl-PL" sz="2400" b="1" dirty="0"/>
              <a:t>100 </a:t>
            </a:r>
            <a:r>
              <a:rPr lang="pl-PL" sz="2400" b="1" dirty="0" smtClean="0"/>
              <a:t>%.</a:t>
            </a:r>
          </a:p>
          <a:p>
            <a:pPr marL="261938" indent="-261938"/>
            <a:r>
              <a:rPr lang="pl-PL" sz="2400" dirty="0" smtClean="0"/>
              <a:t>Nie ma znaczenia czy zatrudnieni pracownicy pracują na pełen lub część etatu</a:t>
            </a:r>
          </a:p>
          <a:p>
            <a:pPr marL="261938" indent="-261938"/>
            <a:r>
              <a:rPr lang="pl-PL" sz="2400" dirty="0" smtClean="0"/>
              <a:t>Pracodawca wskazuje instytucje szkoleniową i zakres szkolenia. </a:t>
            </a:r>
          </a:p>
          <a:p>
            <a:pPr marL="0" indent="0">
              <a:buNone/>
            </a:pPr>
            <a:endParaRPr lang="pl-PL" sz="2400" b="1" dirty="0" smtClean="0"/>
          </a:p>
          <a:p>
            <a:pPr marL="261938" indent="-261938"/>
            <a:endParaRPr lang="pl-PL" sz="2400" b="1" dirty="0" smtClean="0"/>
          </a:p>
          <a:p>
            <a:pPr marL="261938" indent="-261938">
              <a:buNone/>
            </a:pPr>
            <a:endParaRPr lang="pl-PL" sz="800" b="1" dirty="0" smtClean="0"/>
          </a:p>
          <a:p>
            <a:pPr marL="261938" indent="-261938">
              <a:buNone/>
            </a:pPr>
            <a:endParaRPr lang="pl-PL" sz="800" b="1" dirty="0" smtClean="0"/>
          </a:p>
          <a:p>
            <a:pPr marL="261938" indent="-261938" algn="ctr">
              <a:buNone/>
            </a:pPr>
            <a:endParaRPr lang="pl-PL" sz="800" b="1" dirty="0" smtClean="0"/>
          </a:p>
        </p:txBody>
      </p:sp>
      <p:pic>
        <p:nvPicPr>
          <p:cNvPr id="4" name="Picture 2" descr="C:\Users\Laptop\Katalog usług PUP Pisz\logo pup wor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23304"/>
            <a:ext cx="1800200" cy="108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Łącznik prosty 4"/>
          <p:cNvCxnSpPr/>
          <p:nvPr/>
        </p:nvCxnSpPr>
        <p:spPr>
          <a:xfrm>
            <a:off x="2555776" y="1340768"/>
            <a:ext cx="61926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325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UP Plakat A2 - Kopia (2).jpg"/>
          <p:cNvPicPr>
            <a:picLocks noChangeAspect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>
          <a:xfrm>
            <a:off x="1609777" y="1196753"/>
            <a:ext cx="7534223" cy="566124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Krajowy Fundusz Szkoleniowy</a:t>
            </a:r>
            <a:endParaRPr lang="pl-PL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46085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b="1" dirty="0" smtClean="0"/>
              <a:t>Środki z KFS </a:t>
            </a:r>
            <a:r>
              <a:rPr lang="pl-PL" sz="2400" dirty="0" smtClean="0"/>
              <a:t>można przeznaczyć na: </a:t>
            </a:r>
            <a:endParaRPr lang="pl-PL" sz="2400" dirty="0"/>
          </a:p>
          <a:p>
            <a:pPr lvl="0"/>
            <a:r>
              <a:rPr lang="pl-PL" sz="2400" b="1" dirty="0"/>
              <a:t>kursy i studia podyplomowe </a:t>
            </a:r>
            <a:r>
              <a:rPr lang="pl-PL" sz="2400" dirty="0"/>
              <a:t>realizowane z inicjatywy pracodawcy lub za jego zgodą;</a:t>
            </a:r>
          </a:p>
          <a:p>
            <a:pPr lvl="0"/>
            <a:r>
              <a:rPr lang="pl-PL" sz="2400" b="1" dirty="0"/>
              <a:t>egzaminy umożliwiające uzyskanie dyplomów </a:t>
            </a:r>
            <a:r>
              <a:rPr lang="pl-PL" sz="2400" dirty="0"/>
              <a:t>potwierdzających nabycie umiejętności, kwalifikacji lub uprawnień zawodowych;</a:t>
            </a:r>
          </a:p>
          <a:p>
            <a:pPr lvl="0"/>
            <a:r>
              <a:rPr lang="pl-PL" sz="2400" b="1" dirty="0"/>
              <a:t>badana lekarskie i psychologiczne </a:t>
            </a:r>
            <a:r>
              <a:rPr lang="pl-PL" sz="2400" dirty="0"/>
              <a:t>wymagane do podjęcia kształcenia lub pracy zawodowej po ukończeniu kształcenia;</a:t>
            </a:r>
          </a:p>
          <a:p>
            <a:pPr lvl="0"/>
            <a:r>
              <a:rPr lang="pl-PL" sz="2400" b="1" dirty="0"/>
              <a:t>ubezpieczenie od następstw nieszczęśliwych wypadków </a:t>
            </a:r>
            <a:r>
              <a:rPr lang="pl-PL" sz="2400" dirty="0"/>
              <a:t>w związku z podjętym kształceniem.</a:t>
            </a:r>
          </a:p>
          <a:p>
            <a:pPr marL="0" indent="0">
              <a:buNone/>
            </a:pPr>
            <a:r>
              <a:rPr lang="pl-PL" sz="2000" b="1" dirty="0"/>
              <a:t>Środki KFS przekazane pracodawcom prowadzącym działalność gospodarczą w rozumieniu prawa konkurencji UE, stanowią pomoc de </a:t>
            </a:r>
            <a:r>
              <a:rPr lang="pl-PL" sz="2000" b="1" dirty="0" err="1" smtClean="0"/>
              <a:t>minimis</a:t>
            </a:r>
            <a:r>
              <a:rPr lang="pl-PL" sz="2000" b="1" dirty="0" smtClean="0"/>
              <a:t>.</a:t>
            </a:r>
          </a:p>
          <a:p>
            <a:pPr marL="261938" indent="-261938"/>
            <a:endParaRPr lang="pl-PL" sz="2400" b="1" dirty="0" smtClean="0"/>
          </a:p>
          <a:p>
            <a:pPr marL="261938" indent="-261938">
              <a:buNone/>
            </a:pPr>
            <a:endParaRPr lang="pl-PL" sz="800" b="1" dirty="0" smtClean="0"/>
          </a:p>
          <a:p>
            <a:pPr marL="261938" indent="-261938">
              <a:buNone/>
            </a:pPr>
            <a:endParaRPr lang="pl-PL" sz="800" b="1" dirty="0" smtClean="0"/>
          </a:p>
          <a:p>
            <a:pPr marL="261938" indent="-261938" algn="ctr">
              <a:buNone/>
            </a:pPr>
            <a:endParaRPr lang="pl-PL" sz="800" b="1" dirty="0" smtClean="0"/>
          </a:p>
        </p:txBody>
      </p:sp>
      <p:pic>
        <p:nvPicPr>
          <p:cNvPr id="4" name="Picture 2" descr="C:\Users\Laptop\Katalog usług PUP Pisz\logo pup wor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23304"/>
            <a:ext cx="1800200" cy="108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Łącznik prosty 4"/>
          <p:cNvCxnSpPr/>
          <p:nvPr/>
        </p:nvCxnSpPr>
        <p:spPr>
          <a:xfrm>
            <a:off x="2555776" y="1340768"/>
            <a:ext cx="61926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59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UP Plakat A2 - Kopia (2).jpg"/>
          <p:cNvPicPr>
            <a:picLocks noChangeAspect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>
          <a:xfrm>
            <a:off x="1609777" y="1196753"/>
            <a:ext cx="7534223" cy="566124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TRÓJSTRONE UMOWY SZKOLENIOWE</a:t>
            </a:r>
            <a:endParaRPr lang="pl-PL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46085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b="1" dirty="0"/>
              <a:t>Trójstronna umowa szkoleniowa</a:t>
            </a:r>
            <a:r>
              <a:rPr lang="pl-PL" sz="2400" dirty="0"/>
              <a:t>, to umowa zawarta pomiędzy starostą, pracodawcą i instytucją szkoleniową, dotycząca sfinansowania przez urząd pracy szkolenia dla osób bezrobotnych, zamówionego przez pracodawcę</a:t>
            </a:r>
            <a:r>
              <a:rPr lang="pl-PL" sz="2400" dirty="0" smtClean="0"/>
              <a:t>. </a:t>
            </a:r>
          </a:p>
          <a:p>
            <a:pPr marL="0" indent="0" algn="just">
              <a:buNone/>
            </a:pPr>
            <a:endParaRPr lang="pl-PL" sz="800" dirty="0"/>
          </a:p>
          <a:p>
            <a:pPr lvl="0"/>
            <a:r>
              <a:rPr lang="pl-PL" sz="2400" dirty="0"/>
              <a:t>Pracodawca ma wpływ na dobór instytucji szkoleniowej, dostosowanie programu i warunków przeprowadzenia szkolenia, w tym ma także możliwość zorganizowania zajęć praktycznych w zakładzie pracy oraz wybór kandydatów na </a:t>
            </a:r>
            <a:r>
              <a:rPr lang="pl-PL" sz="2400" dirty="0" smtClean="0"/>
              <a:t>szkolenie.</a:t>
            </a:r>
          </a:p>
          <a:p>
            <a:pPr marL="0" lvl="0" indent="0">
              <a:buNone/>
            </a:pPr>
            <a:endParaRPr lang="pl-PL" sz="800" dirty="0" smtClean="0"/>
          </a:p>
          <a:p>
            <a:pPr lvl="0"/>
            <a:r>
              <a:rPr lang="pl-PL" sz="2400" dirty="0"/>
              <a:t>P</a:t>
            </a:r>
            <a:r>
              <a:rPr lang="pl-PL" sz="2400" dirty="0" smtClean="0"/>
              <a:t>racodawca </a:t>
            </a:r>
            <a:r>
              <a:rPr lang="pl-PL" sz="2400" dirty="0"/>
              <a:t>zobowiązuje się do zatrudnienia osób bezrobotnych po zakończeniu </a:t>
            </a:r>
            <a:r>
              <a:rPr lang="pl-PL" sz="2400" dirty="0" smtClean="0"/>
              <a:t>szkolenia.</a:t>
            </a:r>
          </a:p>
          <a:p>
            <a:pPr lvl="0"/>
            <a:endParaRPr lang="pl-PL" sz="2000" dirty="0" smtClean="0"/>
          </a:p>
          <a:p>
            <a:pPr marL="261938" indent="-261938">
              <a:buNone/>
            </a:pPr>
            <a:endParaRPr lang="pl-PL" sz="2400" b="1" dirty="0" smtClean="0"/>
          </a:p>
          <a:p>
            <a:pPr marL="261938" indent="-261938">
              <a:buNone/>
            </a:pPr>
            <a:endParaRPr lang="pl-PL" sz="800" b="1" dirty="0" smtClean="0"/>
          </a:p>
          <a:p>
            <a:pPr marL="261938" indent="-261938">
              <a:buNone/>
            </a:pPr>
            <a:endParaRPr lang="pl-PL" sz="800" b="1" dirty="0" smtClean="0"/>
          </a:p>
          <a:p>
            <a:pPr marL="261938" indent="-261938" algn="ctr">
              <a:buNone/>
            </a:pPr>
            <a:endParaRPr lang="pl-PL" sz="800" b="1" dirty="0" smtClean="0"/>
          </a:p>
        </p:txBody>
      </p:sp>
      <p:pic>
        <p:nvPicPr>
          <p:cNvPr id="4" name="Picture 2" descr="C:\Users\Laptop\Katalog usług PUP Pisz\logo pup wor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23304"/>
            <a:ext cx="1800200" cy="108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Łącznik prosty 4"/>
          <p:cNvCxnSpPr/>
          <p:nvPr/>
        </p:nvCxnSpPr>
        <p:spPr>
          <a:xfrm>
            <a:off x="2555776" y="1340768"/>
            <a:ext cx="61926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78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4572000" y="1556792"/>
            <a:ext cx="41910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87008" cy="1143000"/>
          </a:xfrm>
        </p:spPr>
        <p:txBody>
          <a:bodyPr>
            <a:noAutofit/>
          </a:bodyPr>
          <a:lstStyle/>
          <a:p>
            <a:pPr algn="l"/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PRACE INTERWENCYJNE</a:t>
            </a:r>
            <a:endParaRPr lang="pl-P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Laptop\Katalog usług PUP Pisz\logo pup wor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23304"/>
            <a:ext cx="1800200" cy="108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Łącznik prosty 4"/>
          <p:cNvCxnSpPr/>
          <p:nvPr/>
        </p:nvCxnSpPr>
        <p:spPr>
          <a:xfrm>
            <a:off x="2555776" y="1340768"/>
            <a:ext cx="61926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83568" y="2492896"/>
            <a:ext cx="7632848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pl-PL" sz="4000" b="1" dirty="0" smtClean="0"/>
              <a:t>NA DOBRY POCZĄTEK -</a:t>
            </a:r>
          </a:p>
          <a:p>
            <a:r>
              <a:rPr lang="pl-PL" sz="4000" b="1" dirty="0" smtClean="0"/>
              <a:t>OBNIŻENIE</a:t>
            </a:r>
          </a:p>
          <a:p>
            <a:r>
              <a:rPr lang="pl-PL" sz="4000" b="1" dirty="0" smtClean="0"/>
              <a:t>KOSZTÓW</a:t>
            </a:r>
          </a:p>
          <a:p>
            <a:r>
              <a:rPr lang="pl-PL" sz="4000" b="1" dirty="0" smtClean="0"/>
              <a:t>PRACY</a:t>
            </a:r>
            <a:endParaRPr lang="pl-PL" sz="4000" b="1" dirty="0"/>
          </a:p>
        </p:txBody>
      </p:sp>
    </p:spTree>
    <p:extLst>
      <p:ext uri="{BB962C8B-B14F-4D97-AF65-F5344CB8AC3E}">
        <p14:creationId xmlns:p14="http://schemas.microsoft.com/office/powerpoint/2010/main" val="344832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UP Plakat A2 - Kopia (2).jpg"/>
          <p:cNvPicPr>
            <a:picLocks noChangeAspect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>
          <a:xfrm>
            <a:off x="1609777" y="1196753"/>
            <a:ext cx="7534223" cy="566124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87008" cy="1143000"/>
          </a:xfrm>
        </p:spPr>
        <p:txBody>
          <a:bodyPr>
            <a:noAutofit/>
          </a:bodyPr>
          <a:lstStyle/>
          <a:p>
            <a:pPr algn="l"/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PRACE INTERWENCYJNE</a:t>
            </a:r>
            <a:endParaRPr lang="pl-P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Laptop\Katalog usług PUP Pisz\logo pup wor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23304"/>
            <a:ext cx="1800200" cy="108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Łącznik prosty 4"/>
          <p:cNvCxnSpPr/>
          <p:nvPr/>
        </p:nvCxnSpPr>
        <p:spPr>
          <a:xfrm>
            <a:off x="2555776" y="1340768"/>
            <a:ext cx="61926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2400" b="1" dirty="0" smtClean="0"/>
          </a:p>
          <a:p>
            <a:pPr marL="0" indent="0">
              <a:buNone/>
            </a:pPr>
            <a:r>
              <a:rPr lang="pl-PL" sz="2800" b="1" dirty="0" smtClean="0"/>
              <a:t>Kto </a:t>
            </a:r>
            <a:r>
              <a:rPr lang="pl-PL" sz="2800" b="1" dirty="0"/>
              <a:t>może zatrudnić w ramach prac interwencyjnych</a:t>
            </a:r>
            <a:r>
              <a:rPr lang="pl-PL" sz="2800" b="1" dirty="0" smtClean="0"/>
              <a:t>?</a:t>
            </a:r>
          </a:p>
          <a:p>
            <a:pPr marL="0" indent="0">
              <a:buNone/>
            </a:pPr>
            <a:endParaRPr lang="pl-PL" sz="2800" dirty="0"/>
          </a:p>
          <a:p>
            <a:pPr lvl="0"/>
            <a:r>
              <a:rPr lang="pl-PL" sz="2800" dirty="0" smtClean="0"/>
              <a:t>Pracodawca -  jednostka </a:t>
            </a:r>
            <a:r>
              <a:rPr lang="pl-PL" sz="2800" dirty="0"/>
              <a:t>organizacyjna, chociażby nie posiadała osobowości prawnej, a także osoba fizyczna, jeżeli zatrudniają one co najmniej jednego </a:t>
            </a:r>
            <a:r>
              <a:rPr lang="pl-PL" sz="2800" dirty="0" smtClean="0"/>
              <a:t>pracownika(</a:t>
            </a:r>
            <a:r>
              <a:rPr lang="pl-PL" sz="2800" dirty="0" err="1" smtClean="0"/>
              <a:t>def</a:t>
            </a:r>
            <a:r>
              <a:rPr lang="pl-PL" sz="2800" dirty="0" smtClean="0"/>
              <a:t>.), </a:t>
            </a:r>
            <a:r>
              <a:rPr lang="pl-PL" sz="2800" dirty="0"/>
              <a:t>lub</a:t>
            </a:r>
          </a:p>
          <a:p>
            <a:pPr lvl="0"/>
            <a:r>
              <a:rPr lang="pl-PL" sz="2800" dirty="0"/>
              <a:t>przedsiębiorca niezatrudniający pracownika.</a:t>
            </a:r>
          </a:p>
          <a:p>
            <a:pPr marL="0" indent="0">
              <a:buNone/>
            </a:pPr>
            <a:endParaRPr lang="pl-PL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96315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UP Plakat A2 - Kopia (2).jpg"/>
          <p:cNvPicPr>
            <a:picLocks noChangeAspect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>
          <a:xfrm>
            <a:off x="1609777" y="1196753"/>
            <a:ext cx="7534223" cy="566124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87008" cy="1143000"/>
          </a:xfrm>
        </p:spPr>
        <p:txBody>
          <a:bodyPr>
            <a:noAutofit/>
          </a:bodyPr>
          <a:lstStyle/>
          <a:p>
            <a:pPr algn="l"/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PRACE INTERWENCYJNE</a:t>
            </a:r>
            <a:endParaRPr lang="pl-P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Laptop\Katalog usług PUP Pisz\logo pup wor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23304"/>
            <a:ext cx="1800200" cy="108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Łącznik prosty 4"/>
          <p:cNvCxnSpPr/>
          <p:nvPr/>
        </p:nvCxnSpPr>
        <p:spPr>
          <a:xfrm>
            <a:off x="2555776" y="1340768"/>
            <a:ext cx="61926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48085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000" b="1" dirty="0"/>
              <a:t>Wysokość pomocy</a:t>
            </a:r>
            <a:endParaRPr lang="pl-PL" sz="2000" dirty="0"/>
          </a:p>
          <a:p>
            <a:pPr lvl="0"/>
            <a:r>
              <a:rPr lang="pl-PL" sz="2000" dirty="0"/>
              <a:t>Refundacja </a:t>
            </a:r>
            <a:r>
              <a:rPr lang="pl-PL" sz="2000" b="1" dirty="0"/>
              <a:t>do 6 miesięcy</a:t>
            </a:r>
            <a:r>
              <a:rPr lang="pl-PL" sz="2000" dirty="0"/>
              <a:t> za bezrobotnego zatrudnionego </a:t>
            </a:r>
            <a:r>
              <a:rPr lang="pl-PL" sz="2000" b="1" dirty="0"/>
              <a:t>w</a:t>
            </a:r>
            <a:r>
              <a:rPr lang="pl-PL" sz="2000" dirty="0"/>
              <a:t> </a:t>
            </a:r>
            <a:r>
              <a:rPr lang="pl-PL" sz="2000" b="1" dirty="0"/>
              <a:t>pełnym wymiarze czasu pracy</a:t>
            </a:r>
            <a:r>
              <a:rPr lang="pl-PL" sz="2000" dirty="0"/>
              <a:t> w wysokości nieprzekraczającej kwoty zasiłku dla bezrobotnych (obecnie </a:t>
            </a:r>
            <a:r>
              <a:rPr lang="pl-PL" sz="2000" dirty="0" smtClean="0"/>
              <a:t>831,10 </a:t>
            </a:r>
            <a:r>
              <a:rPr lang="pl-PL" sz="2000" dirty="0"/>
              <a:t>zł) i składek na ubezpieczenia społeczne od refundowanego wynagrodzenia. </a:t>
            </a:r>
          </a:p>
          <a:p>
            <a:pPr lvl="0"/>
            <a:r>
              <a:rPr lang="pl-PL" sz="2000" dirty="0"/>
              <a:t>Refundacja </a:t>
            </a:r>
            <a:r>
              <a:rPr lang="pl-PL" sz="2000" b="1" dirty="0"/>
              <a:t>do 6 miesięcy</a:t>
            </a:r>
            <a:r>
              <a:rPr lang="pl-PL" sz="2000" dirty="0"/>
              <a:t> za bezrobotnego zatrudnionego </a:t>
            </a:r>
            <a:r>
              <a:rPr lang="pl-PL" sz="2000" b="1" dirty="0"/>
              <a:t>co najmniej w połowie wymiaru czasu pracy </a:t>
            </a:r>
            <a:r>
              <a:rPr lang="pl-PL" sz="2000" dirty="0"/>
              <a:t>w wysokości nieprzekraczającej połowy minimalnego wynagrodzenia za pracę (obecnie </a:t>
            </a:r>
            <a:r>
              <a:rPr lang="pl-PL" sz="2000" dirty="0" smtClean="0"/>
              <a:t>840 </a:t>
            </a:r>
            <a:r>
              <a:rPr lang="pl-PL" sz="2000" dirty="0"/>
              <a:t>zł) i składek na ubezpieczenia społeczne od refundowanego wynagrodzenia </a:t>
            </a:r>
          </a:p>
          <a:p>
            <a:pPr lvl="0"/>
            <a:r>
              <a:rPr lang="pl-PL" sz="2000" dirty="0"/>
              <a:t>Refundacja </a:t>
            </a:r>
            <a:r>
              <a:rPr lang="pl-PL" sz="2000" b="1" dirty="0"/>
              <a:t>za co drugi miesiąc zatrudnienia</a:t>
            </a:r>
            <a:r>
              <a:rPr lang="pl-PL" sz="2000" dirty="0"/>
              <a:t> za bezrobotnego zatrudnionego </a:t>
            </a:r>
            <a:r>
              <a:rPr lang="pl-PL" sz="2000" b="1" dirty="0"/>
              <a:t>na</a:t>
            </a:r>
            <a:r>
              <a:rPr lang="pl-PL" sz="2000" dirty="0"/>
              <a:t> </a:t>
            </a:r>
            <a:r>
              <a:rPr lang="pl-PL" sz="2000" b="1" dirty="0"/>
              <a:t>okres 12 miesięcy</a:t>
            </a:r>
            <a:r>
              <a:rPr lang="pl-PL" sz="2000" dirty="0"/>
              <a:t> w wysokości nieprzekraczającej minimalnego wynagrodzenia za pracę (obecnie </a:t>
            </a:r>
            <a:r>
              <a:rPr lang="pl-PL" sz="2000" dirty="0" smtClean="0"/>
              <a:t>1680 </a:t>
            </a:r>
            <a:r>
              <a:rPr lang="pl-PL" sz="2000" dirty="0"/>
              <a:t>zł) i składek na ubezpieczenia społeczne od refundowanego wynagrodzenia. </a:t>
            </a:r>
            <a:endParaRPr lang="pl-PL" sz="2000" dirty="0" smtClean="0"/>
          </a:p>
          <a:p>
            <a:pPr marL="0" indent="0" algn="just">
              <a:buNone/>
            </a:pPr>
            <a:r>
              <a:rPr lang="pl-PL" sz="2000" b="1" dirty="0">
                <a:solidFill>
                  <a:srgbClr val="C00000"/>
                </a:solidFill>
              </a:rPr>
              <a:t>Pracodawca jest obowiązany do utrzymania w zatrudnieniu skierowanego bezrobotnego przez okres kolejnych 3 miesięcy po zakończonym okresie refundacji.</a:t>
            </a:r>
            <a:endParaRPr lang="pl-PL" sz="2000" dirty="0">
              <a:solidFill>
                <a:srgbClr val="C00000"/>
              </a:solidFill>
            </a:endParaRPr>
          </a:p>
          <a:p>
            <a:pPr lvl="0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04313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UP Plakat A2 - Kopia (2).jpg"/>
          <p:cNvPicPr>
            <a:picLocks noChangeAspect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>
          <a:xfrm>
            <a:off x="1609777" y="1196753"/>
            <a:ext cx="7534223" cy="566124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87008" cy="1143000"/>
          </a:xfrm>
        </p:spPr>
        <p:txBody>
          <a:bodyPr>
            <a:noAutofit/>
          </a:bodyPr>
          <a:lstStyle/>
          <a:p>
            <a:pPr algn="l"/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PRACE INTERWENCYJNE</a:t>
            </a:r>
            <a:endParaRPr lang="pl-P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Laptop\Katalog usług PUP Pisz\logo pup wor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23304"/>
            <a:ext cx="1800200" cy="108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Łącznik prosty 4"/>
          <p:cNvCxnSpPr/>
          <p:nvPr/>
        </p:nvCxnSpPr>
        <p:spPr>
          <a:xfrm>
            <a:off x="2555776" y="1340768"/>
            <a:ext cx="61926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628800"/>
            <a:ext cx="8643998" cy="4608512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pl-PL" sz="2000" b="1" dirty="0" smtClean="0"/>
              <a:t>Wysokość pomocy</a:t>
            </a:r>
          </a:p>
          <a:p>
            <a:pPr lvl="0"/>
            <a:r>
              <a:rPr lang="pl-PL" sz="2000" dirty="0" smtClean="0"/>
              <a:t>Refundacja </a:t>
            </a:r>
            <a:r>
              <a:rPr lang="pl-PL" sz="2000" b="1" dirty="0"/>
              <a:t>do 12 miesięcy</a:t>
            </a:r>
            <a:r>
              <a:rPr lang="pl-PL" sz="2000" dirty="0"/>
              <a:t> za bezrobotnego zatrudnionego </a:t>
            </a:r>
            <a:r>
              <a:rPr lang="pl-PL" sz="2000" b="1" dirty="0"/>
              <a:t>w</a:t>
            </a:r>
            <a:r>
              <a:rPr lang="pl-PL" sz="2000" dirty="0"/>
              <a:t> </a:t>
            </a:r>
            <a:r>
              <a:rPr lang="pl-PL" sz="2000" b="1" dirty="0"/>
              <a:t>pełnym wymiarze czasu pracy</a:t>
            </a:r>
            <a:r>
              <a:rPr lang="pl-PL" sz="2000" dirty="0"/>
              <a:t> w wysokości nieprzekraczającej kwoty zasiłku dla bezrobotnych (obecnie </a:t>
            </a:r>
            <a:r>
              <a:rPr lang="pl-PL" sz="2000" dirty="0" smtClean="0"/>
              <a:t>831,10 </a:t>
            </a:r>
            <a:r>
              <a:rPr lang="pl-PL" sz="2000" dirty="0"/>
              <a:t>zł) i składek na ubezpieczenia społeczne od refundowanego wynagrodzenia.</a:t>
            </a:r>
          </a:p>
          <a:p>
            <a:pPr lvl="0"/>
            <a:r>
              <a:rPr lang="pl-PL" sz="2000" dirty="0"/>
              <a:t>Refundacja </a:t>
            </a:r>
            <a:r>
              <a:rPr lang="pl-PL" sz="2000" b="1" dirty="0"/>
              <a:t>do 24 miesięcy</a:t>
            </a:r>
            <a:r>
              <a:rPr lang="pl-PL" sz="2000" dirty="0"/>
              <a:t> za bezrobotnego powyżej 50 roku życia w wysokości 80% lub 50% minimalnego </a:t>
            </a:r>
            <a:r>
              <a:rPr lang="pl-PL" sz="2000" dirty="0" smtClean="0"/>
              <a:t>wynagrodzenia za pracę, tj.:</a:t>
            </a:r>
            <a:endParaRPr lang="pl-PL" sz="2000" dirty="0"/>
          </a:p>
          <a:p>
            <a:pPr algn="ctr">
              <a:buNone/>
            </a:pPr>
            <a:r>
              <a:rPr lang="pl-PL" sz="2000" b="1" dirty="0" smtClean="0"/>
              <a:t>     </a:t>
            </a:r>
          </a:p>
          <a:p>
            <a:pPr algn="ctr">
              <a:buNone/>
            </a:pPr>
            <a:r>
              <a:rPr lang="pl-PL" sz="2000" b="1" dirty="0" smtClean="0"/>
              <a:t> 80</a:t>
            </a:r>
            <a:r>
              <a:rPr lang="pl-PL" sz="2000" b="1" dirty="0"/>
              <a:t>% - bezrobotni spełniający warunki konieczne do nabycia prawa </a:t>
            </a:r>
            <a:r>
              <a:rPr lang="pl-PL" sz="2000" b="1" dirty="0" smtClean="0"/>
              <a:t>do świadczenia </a:t>
            </a:r>
            <a:r>
              <a:rPr lang="pl-PL" sz="2000" b="1" dirty="0"/>
              <a:t>przedemerytalnego</a:t>
            </a:r>
            <a:endParaRPr lang="pl-PL" sz="2000" dirty="0"/>
          </a:p>
          <a:p>
            <a:pPr algn="ctr">
              <a:buNone/>
            </a:pPr>
            <a:r>
              <a:rPr lang="pl-PL" sz="2000" b="1" dirty="0" smtClean="0"/>
              <a:t>        50</a:t>
            </a:r>
            <a:r>
              <a:rPr lang="pl-PL" sz="2000" b="1" dirty="0"/>
              <a:t>% - bezrobotni nie spełniający warunków koniecznych do nabycia prawa do świadczenia </a:t>
            </a:r>
            <a:r>
              <a:rPr lang="pl-PL" sz="2000" b="1" dirty="0" smtClean="0"/>
              <a:t>przedemerytalnego</a:t>
            </a:r>
            <a:endParaRPr lang="pl-PL" sz="2000" dirty="0"/>
          </a:p>
          <a:p>
            <a:pPr marL="0" indent="0">
              <a:buNone/>
            </a:pPr>
            <a:endParaRPr lang="pl-PL" sz="800" b="1" dirty="0" smtClean="0"/>
          </a:p>
          <a:p>
            <a:pPr marL="0" indent="0" algn="ctr">
              <a:buNone/>
            </a:pPr>
            <a:r>
              <a:rPr lang="pl-PL" sz="2000" b="1" dirty="0" smtClean="0">
                <a:solidFill>
                  <a:srgbClr val="C00000"/>
                </a:solidFill>
              </a:rPr>
              <a:t>Pracodawca </a:t>
            </a:r>
            <a:r>
              <a:rPr lang="pl-PL" sz="2000" b="1" dirty="0">
                <a:solidFill>
                  <a:srgbClr val="C00000"/>
                </a:solidFill>
              </a:rPr>
              <a:t>jest obowiązany do utrzymania w zatrudnieniu skierowanego bezrobotnego przez okres 6 miesięcy po zakończeniu refundacji.</a:t>
            </a:r>
            <a:endParaRPr lang="pl-PL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9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572000" y="2025857"/>
            <a:ext cx="4191000" cy="431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87008" cy="1143000"/>
          </a:xfrm>
        </p:spPr>
        <p:txBody>
          <a:bodyPr>
            <a:noAutofit/>
          </a:bodyPr>
          <a:lstStyle/>
          <a:p>
            <a:pPr algn="l"/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 NA TELEPRACĘ</a:t>
            </a:r>
            <a:endParaRPr lang="pl-P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Laptop\Katalog usług PUP Pisz\logo pup wor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23304"/>
            <a:ext cx="1800200" cy="108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Łącznik prosty 4"/>
          <p:cNvCxnSpPr/>
          <p:nvPr/>
        </p:nvCxnSpPr>
        <p:spPr>
          <a:xfrm>
            <a:off x="2555776" y="1340768"/>
            <a:ext cx="61926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83568" y="2492896"/>
            <a:ext cx="7632848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pl-PL" sz="4400" b="1" dirty="0" smtClean="0"/>
              <a:t>DODATKOWE </a:t>
            </a:r>
          </a:p>
          <a:p>
            <a:r>
              <a:rPr lang="pl-PL" sz="4400" b="1" dirty="0" smtClean="0"/>
              <a:t>WSPARCIE </a:t>
            </a:r>
          </a:p>
          <a:p>
            <a:r>
              <a:rPr lang="pl-PL" sz="4400" b="1" dirty="0" smtClean="0"/>
              <a:t>TWOJEJ FIRMY</a:t>
            </a:r>
            <a:endParaRPr lang="pl-PL" sz="4400" b="1" dirty="0"/>
          </a:p>
        </p:txBody>
      </p:sp>
    </p:spTree>
    <p:extLst>
      <p:ext uri="{BB962C8B-B14F-4D97-AF65-F5344CB8AC3E}">
        <p14:creationId xmlns:p14="http://schemas.microsoft.com/office/powerpoint/2010/main" val="344832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UP Plakat A2 - Kopia (2).jpg"/>
          <p:cNvPicPr>
            <a:picLocks noChangeAspect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>
          <a:xfrm>
            <a:off x="1609777" y="1196753"/>
            <a:ext cx="7534223" cy="566124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87008" cy="1143000"/>
          </a:xfrm>
        </p:spPr>
        <p:txBody>
          <a:bodyPr>
            <a:noAutofit/>
          </a:bodyPr>
          <a:lstStyle/>
          <a:p>
            <a:pPr algn="l"/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 NA TELEPRACĘ</a:t>
            </a:r>
            <a:endParaRPr lang="pl-P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Laptop\Katalog usług PUP Pisz\logo pup wor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23304"/>
            <a:ext cx="1800200" cy="108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Łącznik prosty 4"/>
          <p:cNvCxnSpPr/>
          <p:nvPr/>
        </p:nvCxnSpPr>
        <p:spPr>
          <a:xfrm>
            <a:off x="2555776" y="1340768"/>
            <a:ext cx="61926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r>
              <a:rPr lang="pl-PL" sz="2400" dirty="0" smtClean="0"/>
              <a:t>Wysokość </a:t>
            </a:r>
            <a:r>
              <a:rPr lang="pl-PL" sz="2400" dirty="0"/>
              <a:t>pomocy określa umowa, jednak </a:t>
            </a:r>
            <a:r>
              <a:rPr lang="pl-PL" sz="2400" b="1" dirty="0"/>
              <a:t>nie może ona być wyższa niż 6-krotność minimalnego wynagrodzenia</a:t>
            </a:r>
            <a:r>
              <a:rPr lang="pl-PL" sz="2400" dirty="0"/>
              <a:t> za pracę (obecnie 10.080 zł).</a:t>
            </a:r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r>
              <a:rPr lang="pl-PL" sz="2400" dirty="0" smtClean="0"/>
              <a:t>Należy </a:t>
            </a:r>
            <a:r>
              <a:rPr lang="pl-PL" sz="2400" u="sng" dirty="0"/>
              <a:t>utrzymać w zatrudnieniu skierowanego bezrobotnego</a:t>
            </a:r>
            <a:r>
              <a:rPr lang="pl-PL" sz="2400" dirty="0"/>
              <a:t> przez</a:t>
            </a:r>
            <a:r>
              <a:rPr lang="pl-PL" sz="2400" b="1" dirty="0"/>
              <a:t> 12 miesięcy w pełnym wymiarze czasu pracy</a:t>
            </a:r>
            <a:r>
              <a:rPr lang="pl-PL" sz="2400" dirty="0"/>
              <a:t> lub przez </a:t>
            </a:r>
            <a:r>
              <a:rPr lang="pl-PL" sz="2400" b="1" dirty="0"/>
              <a:t>18 miesięcy w połowie wymiaru czasu pracy</a:t>
            </a:r>
            <a:r>
              <a:rPr lang="pl-PL" sz="2400" dirty="0"/>
              <a:t>.</a:t>
            </a:r>
          </a:p>
          <a:p>
            <a:pPr marL="261938" indent="-261938" algn="ctr">
              <a:buNone/>
            </a:pPr>
            <a:endParaRPr lang="pl-PL" sz="800" b="1" dirty="0" smtClean="0"/>
          </a:p>
        </p:txBody>
      </p:sp>
    </p:spTree>
    <p:extLst>
      <p:ext uri="{BB962C8B-B14F-4D97-AF65-F5344CB8AC3E}">
        <p14:creationId xmlns:p14="http://schemas.microsoft.com/office/powerpoint/2010/main" val="103753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264696" cy="1143000"/>
          </a:xfrm>
        </p:spPr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FORMY WSPARCIA DLA PRACODAWCÓW</a:t>
            </a:r>
            <a:endParaRPr lang="pl-PL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Laptop\Katalog usług PUP Pisz\logo pup wor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23304"/>
            <a:ext cx="1800200" cy="108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Łącznik prosty 4"/>
          <p:cNvCxnSpPr/>
          <p:nvPr/>
        </p:nvCxnSpPr>
        <p:spPr>
          <a:xfrm>
            <a:off x="2555776" y="1340768"/>
            <a:ext cx="61926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83568" y="2780928"/>
            <a:ext cx="7632848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pl-PL" sz="4400" b="1" dirty="0" smtClean="0"/>
              <a:t>WSPIERAMY</a:t>
            </a:r>
          </a:p>
          <a:p>
            <a:pPr>
              <a:buNone/>
            </a:pPr>
            <a:r>
              <a:rPr lang="pl-PL" sz="4400" b="1" dirty="0" smtClean="0"/>
              <a:t>ROZWÓJ </a:t>
            </a:r>
          </a:p>
          <a:p>
            <a:pPr>
              <a:buNone/>
            </a:pPr>
            <a:r>
              <a:rPr lang="pl-PL" sz="4400" b="1" dirty="0" smtClean="0"/>
              <a:t>TWOJEJ FIRMY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484784"/>
            <a:ext cx="416242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UP Plakat A2 - Kopia (2).jpg"/>
          <p:cNvPicPr>
            <a:picLocks noChangeAspect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>
          <a:xfrm>
            <a:off x="1609777" y="1196753"/>
            <a:ext cx="7534223" cy="566124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87008" cy="1143000"/>
          </a:xfrm>
        </p:spPr>
        <p:txBody>
          <a:bodyPr>
            <a:noAutofit/>
          </a:bodyPr>
          <a:lstStyle/>
          <a:p>
            <a:pPr algn="l"/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 NA TELEPRACĘ</a:t>
            </a:r>
            <a:endParaRPr lang="pl-P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Laptop\Katalog usług PUP Pisz\logo pup wor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23304"/>
            <a:ext cx="1800200" cy="108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Łącznik prosty 4"/>
          <p:cNvCxnSpPr/>
          <p:nvPr/>
        </p:nvCxnSpPr>
        <p:spPr>
          <a:xfrm>
            <a:off x="2555776" y="1340768"/>
            <a:ext cx="61926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="1" dirty="0"/>
              <a:t>Kto i dla kogo może utworzyć stanowisko w formie telepracy?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b="1" dirty="0" smtClean="0"/>
              <a:t>Pracodawca </a:t>
            </a:r>
            <a:r>
              <a:rPr lang="pl-PL" sz="2400" b="1" dirty="0"/>
              <a:t>lub przedsiębiorca</a:t>
            </a:r>
            <a:r>
              <a:rPr lang="pl-PL" sz="2400" dirty="0"/>
              <a:t> może utworzyć stanowisko w ramach grantu na telepracę </a:t>
            </a:r>
            <a:r>
              <a:rPr lang="pl-PL" sz="2400" b="1" dirty="0"/>
              <a:t>dla skierowanego bezrobotnego</a:t>
            </a:r>
            <a:r>
              <a:rPr lang="pl-PL" sz="2400" dirty="0"/>
              <a:t>: </a:t>
            </a:r>
          </a:p>
          <a:p>
            <a:pPr lvl="0"/>
            <a:r>
              <a:rPr lang="pl-PL" sz="2400" dirty="0"/>
              <a:t>rodzica powracającego na rynek pracy, posiadającego co najmniej jedno dziecko do 6 lat, lub</a:t>
            </a:r>
          </a:p>
          <a:p>
            <a:pPr lvl="0"/>
            <a:r>
              <a:rPr lang="pl-PL" sz="2400" dirty="0"/>
              <a:t>sprawującego opiekę nad osobą zależną,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 smtClean="0"/>
              <a:t>który </a:t>
            </a:r>
            <a:r>
              <a:rPr lang="pl-PL" sz="2400" b="1" dirty="0"/>
              <a:t>w okresie 3 lat przed rejestracją w urzędzie pracy</a:t>
            </a:r>
            <a:r>
              <a:rPr lang="pl-PL" sz="2400" dirty="0"/>
              <a:t> jako bezrobotny </a:t>
            </a:r>
            <a:r>
              <a:rPr lang="pl-PL" sz="2400" b="1" dirty="0"/>
              <a:t>zrezygnował z zatrudnienia lub innej pracy zarobkowej z uwagi na konieczność wychowywania dziecka lub sprawowania opieki nad osobą zależną</a:t>
            </a:r>
            <a:r>
              <a:rPr lang="pl-PL" sz="2400" dirty="0"/>
              <a:t>. </a:t>
            </a:r>
          </a:p>
          <a:p>
            <a:pPr marL="261938" indent="-261938" algn="ctr">
              <a:buNone/>
            </a:pPr>
            <a:endParaRPr lang="pl-PL" sz="800" b="1" dirty="0" smtClean="0"/>
          </a:p>
        </p:txBody>
      </p:sp>
    </p:spTree>
    <p:extLst>
      <p:ext uri="{BB962C8B-B14F-4D97-AF65-F5344CB8AC3E}">
        <p14:creationId xmlns:p14="http://schemas.microsoft.com/office/powerpoint/2010/main" val="2449284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UP Plakat A2 - Kopia (2).jpg"/>
          <p:cNvPicPr>
            <a:picLocks noChangeAspect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>
          <a:xfrm>
            <a:off x="1609777" y="1196753"/>
            <a:ext cx="7534223" cy="566124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87008" cy="1143000"/>
          </a:xfrm>
        </p:spPr>
        <p:txBody>
          <a:bodyPr>
            <a:noAutofit/>
          </a:bodyPr>
          <a:lstStyle/>
          <a:p>
            <a:pPr algn="l"/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 NA TELEPRACĘ</a:t>
            </a:r>
            <a:endParaRPr lang="pl-P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Laptop\Katalog usług PUP Pisz\logo pup wor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23304"/>
            <a:ext cx="1800200" cy="108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Łącznik prosty 4"/>
          <p:cNvCxnSpPr/>
          <p:nvPr/>
        </p:nvCxnSpPr>
        <p:spPr>
          <a:xfrm>
            <a:off x="2555776" y="1340768"/>
            <a:ext cx="61926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2400" b="1" dirty="0" smtClean="0"/>
          </a:p>
          <a:p>
            <a:pPr marL="0" indent="0">
              <a:buNone/>
            </a:pPr>
            <a:r>
              <a:rPr lang="pl-PL" sz="2400" b="1" dirty="0" smtClean="0"/>
              <a:t>Grant </a:t>
            </a:r>
            <a:r>
              <a:rPr lang="pl-PL" sz="2400" b="1" dirty="0"/>
              <a:t>nie może być przyznany pracodawcy lub przedsiębiorcy na zatrudnienie</a:t>
            </a:r>
            <a:r>
              <a:rPr lang="pl-PL" sz="2400" dirty="0"/>
              <a:t> jego:</a:t>
            </a:r>
          </a:p>
          <a:p>
            <a:pPr lvl="0"/>
            <a:r>
              <a:rPr lang="pl-PL" sz="2400" dirty="0"/>
              <a:t>małżonka, </a:t>
            </a:r>
          </a:p>
          <a:p>
            <a:pPr lvl="0"/>
            <a:r>
              <a:rPr lang="pl-PL" sz="2400" dirty="0"/>
              <a:t>rodzica, </a:t>
            </a:r>
          </a:p>
          <a:p>
            <a:pPr lvl="0"/>
            <a:r>
              <a:rPr lang="pl-PL" sz="2400" dirty="0"/>
              <a:t>rodzeństwa, </a:t>
            </a:r>
          </a:p>
          <a:p>
            <a:pPr lvl="0"/>
            <a:r>
              <a:rPr lang="pl-PL" sz="2400" dirty="0"/>
              <a:t>dziecka własnego lub przysposobionego, a także dziecka własnego lub przysposobionego małżonka i rodzeństwa pracodawcy lub przedsiębiorcy.</a:t>
            </a:r>
          </a:p>
          <a:p>
            <a:pPr marL="261938" indent="-261938" algn="ctr">
              <a:buNone/>
            </a:pPr>
            <a:endParaRPr lang="pl-PL" sz="800" b="1" dirty="0" smtClean="0"/>
          </a:p>
        </p:txBody>
      </p:sp>
    </p:spTree>
    <p:extLst>
      <p:ext uri="{BB962C8B-B14F-4D97-AF65-F5344CB8AC3E}">
        <p14:creationId xmlns:p14="http://schemas.microsoft.com/office/powerpoint/2010/main" val="362282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226318" y="1679886"/>
            <a:ext cx="3234114" cy="484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275040" cy="1143000"/>
          </a:xfrm>
        </p:spPr>
        <p:txBody>
          <a:bodyPr>
            <a:noAutofit/>
          </a:bodyPr>
          <a:lstStyle/>
          <a:p>
            <a:pPr algn="l"/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DOFINANSOWANIE WYNAGRODZEŃ </a:t>
            </a:r>
            <a:br>
              <a:rPr lang="pl-PL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BEZROBOTNEGO </a:t>
            </a:r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plus</a:t>
            </a:r>
            <a:endParaRPr lang="pl-PL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Laptop\Katalog usług PUP Pisz\logo pup wor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23304"/>
            <a:ext cx="1800200" cy="108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Łącznik prosty 4"/>
          <p:cNvCxnSpPr/>
          <p:nvPr/>
        </p:nvCxnSpPr>
        <p:spPr>
          <a:xfrm>
            <a:off x="2555776" y="1340768"/>
            <a:ext cx="61926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83568" y="2492896"/>
            <a:ext cx="7632848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pl-PL" sz="4200" b="1" dirty="0" smtClean="0"/>
              <a:t>ZATRUDNIENIE</a:t>
            </a:r>
          </a:p>
          <a:p>
            <a:r>
              <a:rPr lang="pl-PL" sz="4200" b="1" dirty="0" smtClean="0"/>
              <a:t>SENIORÓW </a:t>
            </a:r>
          </a:p>
          <a:p>
            <a:r>
              <a:rPr lang="pl-PL" sz="4200" b="1" dirty="0" smtClean="0"/>
              <a:t>ZAWSZE SIĘ</a:t>
            </a:r>
          </a:p>
          <a:p>
            <a:r>
              <a:rPr lang="pl-PL" sz="4200" b="1" dirty="0" smtClean="0"/>
              <a:t>OPŁACA</a:t>
            </a:r>
          </a:p>
        </p:txBody>
      </p:sp>
    </p:spTree>
    <p:extLst>
      <p:ext uri="{BB962C8B-B14F-4D97-AF65-F5344CB8AC3E}">
        <p14:creationId xmlns:p14="http://schemas.microsoft.com/office/powerpoint/2010/main" val="126715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UP Plakat A2 - Kopia (2).jpg"/>
          <p:cNvPicPr>
            <a:picLocks noChangeAspect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>
          <a:xfrm>
            <a:off x="1609777" y="1196753"/>
            <a:ext cx="7534223" cy="566124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275040" cy="1143000"/>
          </a:xfrm>
        </p:spPr>
        <p:txBody>
          <a:bodyPr>
            <a:noAutofit/>
          </a:bodyPr>
          <a:lstStyle/>
          <a:p>
            <a:pPr algn="l"/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DOFINANSOWANIE WYNAGRODZEŃ </a:t>
            </a:r>
            <a:br>
              <a:rPr lang="pl-PL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BEZROBOTNEGO 50+</a:t>
            </a:r>
            <a:endParaRPr lang="pl-PL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Laptop\Katalog usług PUP Pisz\logo pup wor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23304"/>
            <a:ext cx="1800200" cy="108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Łącznik prosty 4"/>
          <p:cNvCxnSpPr/>
          <p:nvPr/>
        </p:nvCxnSpPr>
        <p:spPr>
          <a:xfrm>
            <a:off x="2555776" y="1340768"/>
            <a:ext cx="61926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628800"/>
            <a:ext cx="8572560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100" dirty="0" smtClean="0"/>
              <a:t>Dofinansowanie </a:t>
            </a:r>
            <a:r>
              <a:rPr lang="pl-PL" sz="2100" dirty="0"/>
              <a:t>wynagrodzenia przysługuje </a:t>
            </a:r>
            <a:r>
              <a:rPr lang="pl-PL" sz="2100" b="1" dirty="0"/>
              <a:t>w kwocie nie wyższej niż połowa minimalnego wynagrodzenia za pracę miesięcznie</a:t>
            </a:r>
            <a:r>
              <a:rPr lang="pl-PL" sz="2100" dirty="0"/>
              <a:t> (obecnie 840 zł) za każdego zatrudnionego bezrobotnego.</a:t>
            </a:r>
          </a:p>
          <a:p>
            <a:pPr marL="0" indent="0">
              <a:buNone/>
            </a:pPr>
            <a:r>
              <a:rPr lang="pl-PL" sz="2100" b="1" dirty="0" smtClean="0"/>
              <a:t>Okres </a:t>
            </a:r>
            <a:r>
              <a:rPr lang="pl-PL" sz="2100" b="1" dirty="0"/>
              <a:t>dofinansowania wynosi</a:t>
            </a:r>
            <a:r>
              <a:rPr lang="pl-PL" sz="2100" b="1" dirty="0" smtClean="0"/>
              <a:t>:</a:t>
            </a:r>
            <a:endParaRPr lang="pl-PL" sz="2100" dirty="0"/>
          </a:p>
          <a:p>
            <a:pPr lvl="0"/>
            <a:r>
              <a:rPr lang="pl-PL" sz="2100" b="1" dirty="0"/>
              <a:t>12 miesięcy</a:t>
            </a:r>
            <a:r>
              <a:rPr lang="pl-PL" sz="2100" dirty="0"/>
              <a:t> – w przypadku zatrudnienia bezrobotnego, który ukończył 50 lat, a nie ukończył 60 lat lub</a:t>
            </a:r>
          </a:p>
          <a:p>
            <a:pPr lvl="0"/>
            <a:r>
              <a:rPr lang="pl-PL" sz="2100" b="1" dirty="0"/>
              <a:t>24 miesiące</a:t>
            </a:r>
            <a:r>
              <a:rPr lang="pl-PL" sz="2100" dirty="0"/>
              <a:t> - w przypadku zatrudnienia bezrobotnego, który ukończył 60 </a:t>
            </a:r>
            <a:r>
              <a:rPr lang="pl-PL" sz="2100" dirty="0" smtClean="0"/>
              <a:t>lat.</a:t>
            </a:r>
          </a:p>
          <a:p>
            <a:pPr marL="0" lvl="0" indent="0">
              <a:buNone/>
            </a:pPr>
            <a:r>
              <a:rPr lang="pl-PL" sz="2100" b="1" dirty="0" smtClean="0"/>
              <a:t>Kto </a:t>
            </a:r>
            <a:r>
              <a:rPr lang="pl-PL" sz="2100" b="1" dirty="0"/>
              <a:t>może otrzymać dofinansowanie?</a:t>
            </a:r>
            <a:endParaRPr lang="pl-PL" sz="2100" dirty="0"/>
          </a:p>
          <a:p>
            <a:pPr marL="0" indent="0">
              <a:buNone/>
            </a:pPr>
            <a:r>
              <a:rPr lang="pl-PL" sz="2100" dirty="0" smtClean="0"/>
              <a:t>Wsparcie </a:t>
            </a:r>
            <a:r>
              <a:rPr lang="pl-PL" sz="2100" dirty="0"/>
              <a:t>skierowane jest do </a:t>
            </a:r>
            <a:r>
              <a:rPr lang="pl-PL" sz="2100" b="1" dirty="0"/>
              <a:t>pracodawców i przedsiębiorców.</a:t>
            </a:r>
            <a:endParaRPr lang="pl-PL" sz="2100" dirty="0"/>
          </a:p>
          <a:p>
            <a:pPr marL="0" indent="0">
              <a:buNone/>
            </a:pPr>
            <a:endParaRPr lang="pl-PL" sz="900" dirty="0" smtClean="0"/>
          </a:p>
          <a:p>
            <a:pPr marL="0" indent="0">
              <a:buNone/>
            </a:pPr>
            <a:r>
              <a:rPr lang="pl-PL" sz="2100" dirty="0" smtClean="0"/>
              <a:t>Po </a:t>
            </a:r>
            <a:r>
              <a:rPr lang="pl-PL" sz="2100" dirty="0"/>
              <a:t>zakończonym okresie dofinansowania</a:t>
            </a:r>
            <a:r>
              <a:rPr lang="pl-PL" sz="2100" b="1" dirty="0"/>
              <a:t> należy zatrudniać skierowanego bezrobotnego przez połowę okresu na jaki przysługiwało dofinansowanie </a:t>
            </a:r>
            <a:endParaRPr lang="pl-PL" sz="2100" b="1" dirty="0" smtClean="0"/>
          </a:p>
          <a:p>
            <a:pPr marL="0" indent="0">
              <a:buNone/>
            </a:pPr>
            <a:r>
              <a:rPr lang="pl-PL" sz="2100" dirty="0" smtClean="0"/>
              <a:t>( </a:t>
            </a:r>
            <a:r>
              <a:rPr lang="pl-PL" sz="2100" dirty="0"/>
              <a:t>czyli 6 lub 12 miesięcy).</a:t>
            </a:r>
          </a:p>
          <a:p>
            <a:pPr marL="261938" indent="-261938" algn="ctr">
              <a:buNone/>
            </a:pPr>
            <a:endParaRPr lang="pl-PL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120937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14:ferris dir="l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87008" cy="1143000"/>
          </a:xfrm>
        </p:spPr>
        <p:txBody>
          <a:bodyPr>
            <a:noAutofit/>
          </a:bodyPr>
          <a:lstStyle/>
          <a:p>
            <a:r>
              <a:rPr lang="pl-PL" sz="2000" b="1" dirty="0" smtClean="0"/>
              <a:t>REFUNDACJA KOSZTÓW SKŁADEK NA UBEZPIECZENIE SPOŁECZNE ZA BEZROBOTNEGO DO 30 ROKU ŻYCIA PODEJMUJĄCEGO PIERWSZĄ PRACĘ</a:t>
            </a:r>
            <a:endParaRPr lang="pl-PL" sz="2000" b="1" dirty="0"/>
          </a:p>
        </p:txBody>
      </p:sp>
      <p:pic>
        <p:nvPicPr>
          <p:cNvPr id="4" name="Picture 2" descr="C:\Users\Laptop\Katalog usług PUP Pisz\logo pup wor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23304"/>
            <a:ext cx="1800200" cy="108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Łącznik prosty 4"/>
          <p:cNvCxnSpPr/>
          <p:nvPr/>
        </p:nvCxnSpPr>
        <p:spPr>
          <a:xfrm>
            <a:off x="2555776" y="1340768"/>
            <a:ext cx="61926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83568" y="2780928"/>
            <a:ext cx="7632848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endParaRPr lang="pl-PL" sz="44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486619"/>
            <a:ext cx="41624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683568" y="2852936"/>
            <a:ext cx="61744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 smtClean="0"/>
              <a:t>SKŁADKI </a:t>
            </a:r>
          </a:p>
          <a:p>
            <a:r>
              <a:rPr lang="pl-PL" sz="4400" b="1" dirty="0" smtClean="0"/>
              <a:t>PRACODAWCY</a:t>
            </a:r>
          </a:p>
          <a:p>
            <a:r>
              <a:rPr lang="pl-PL" sz="4400" b="1" dirty="0" smtClean="0"/>
              <a:t>POKRYJE </a:t>
            </a:r>
          </a:p>
          <a:p>
            <a:r>
              <a:rPr lang="pl-PL" sz="4400" b="1" dirty="0" smtClean="0"/>
              <a:t>URZĄD PRACY</a:t>
            </a:r>
            <a:endParaRPr lang="pl-PL" sz="4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PUP Plakat A2 - Kopia (2).jpg"/>
          <p:cNvPicPr>
            <a:picLocks noChangeAspect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>
          <a:xfrm>
            <a:off x="1609777" y="1196753"/>
            <a:ext cx="7534223" cy="566124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87008" cy="1143000"/>
          </a:xfrm>
        </p:spPr>
        <p:txBody>
          <a:bodyPr>
            <a:noAutofit/>
          </a:bodyPr>
          <a:lstStyle/>
          <a:p>
            <a:r>
              <a:rPr lang="pl-PL" sz="2000" b="1" dirty="0" smtClean="0"/>
              <a:t>REFUNDACJA KOSZTÓW SKŁADEK NA UBEZPIECZENIE SPOŁECZNE ZA BEZROBOTNEGO DO 30 ROKU ŻYCIA PODEJMUJĄCEGO PIERWSZĄ PRACĘ</a:t>
            </a:r>
            <a:endParaRPr lang="pl-PL" sz="2000" b="1" dirty="0"/>
          </a:p>
        </p:txBody>
      </p:sp>
      <p:pic>
        <p:nvPicPr>
          <p:cNvPr id="4" name="Picture 2" descr="C:\Users\Laptop\Katalog usług PUP Pisz\logo pup wor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23304"/>
            <a:ext cx="1800200" cy="108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Łącznik prosty 4"/>
          <p:cNvCxnSpPr/>
          <p:nvPr/>
        </p:nvCxnSpPr>
        <p:spPr>
          <a:xfrm>
            <a:off x="2555776" y="1340768"/>
            <a:ext cx="61926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83568" y="2780928"/>
            <a:ext cx="7632848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endParaRPr lang="pl-PL" sz="4400" b="1" dirty="0" smtClean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/>
              <a:t>Wysokość </a:t>
            </a:r>
            <a:r>
              <a:rPr lang="pl-PL" sz="2000" b="1" dirty="0" smtClean="0"/>
              <a:t>pomocy</a:t>
            </a:r>
            <a:endParaRPr lang="pl-PL" sz="2000" dirty="0"/>
          </a:p>
          <a:p>
            <a:pPr marL="0" indent="0">
              <a:buNone/>
            </a:pPr>
            <a:r>
              <a:rPr lang="pl-PL" sz="2200" dirty="0"/>
              <a:t>Refundacja kosztów poniesionych na składki na ubezpieczenia społeczne  przysługuje przez okres </a:t>
            </a:r>
            <a:r>
              <a:rPr lang="pl-PL" sz="2200" b="1" dirty="0"/>
              <a:t>do 12 miesięcy</a:t>
            </a:r>
            <a:r>
              <a:rPr lang="pl-PL" sz="2200" dirty="0"/>
              <a:t> w kwocie </a:t>
            </a:r>
            <a:r>
              <a:rPr lang="pl-PL" sz="2200" b="1" dirty="0"/>
              <a:t>nie wyższej niż połowa minimalnego wynagrodzenia</a:t>
            </a:r>
            <a:r>
              <a:rPr lang="pl-PL" sz="2200" dirty="0"/>
              <a:t> za pracę miesięcznie (obecnie 840 zł) </a:t>
            </a:r>
            <a:r>
              <a:rPr lang="pl-PL" sz="2200" b="1" dirty="0"/>
              <a:t>za każdego zatrudnionego bezrobotnego</a:t>
            </a:r>
            <a:r>
              <a:rPr lang="pl-PL" sz="2200" dirty="0"/>
              <a:t>.</a:t>
            </a:r>
          </a:p>
          <a:p>
            <a:pPr marL="0" indent="0">
              <a:buNone/>
            </a:pPr>
            <a:endParaRPr lang="pl-PL" sz="900" b="1" dirty="0" smtClean="0"/>
          </a:p>
          <a:p>
            <a:pPr marL="0" indent="0">
              <a:buNone/>
            </a:pPr>
            <a:r>
              <a:rPr lang="pl-PL" sz="2200" b="1" dirty="0" smtClean="0"/>
              <a:t>Kto </a:t>
            </a:r>
            <a:r>
              <a:rPr lang="pl-PL" sz="2200" b="1" dirty="0"/>
              <a:t>może otrzymać pomoc?</a:t>
            </a:r>
            <a:endParaRPr lang="pl-PL" sz="2200" dirty="0"/>
          </a:p>
          <a:p>
            <a:pPr marL="0" indent="0">
              <a:buNone/>
            </a:pPr>
            <a:r>
              <a:rPr lang="pl-PL" sz="2200" dirty="0" smtClean="0"/>
              <a:t>Wsparcie </a:t>
            </a:r>
            <a:r>
              <a:rPr lang="pl-PL" sz="2200" dirty="0"/>
              <a:t>skierowane jest do </a:t>
            </a:r>
            <a:r>
              <a:rPr lang="pl-PL" sz="2200" b="1" dirty="0"/>
              <a:t>pracodawców</a:t>
            </a:r>
            <a:r>
              <a:rPr lang="pl-PL" sz="2200" dirty="0"/>
              <a:t>, czyli jednostek organizacyjnych a także osób fizycznych </a:t>
            </a:r>
            <a:r>
              <a:rPr lang="pl-PL" sz="2200" b="1" dirty="0"/>
              <a:t>zatrudniających co najmniej jednego pracownika</a:t>
            </a:r>
            <a:r>
              <a:rPr lang="pl-PL" sz="2200" dirty="0"/>
              <a:t>.</a:t>
            </a:r>
          </a:p>
          <a:p>
            <a:pPr marL="0" indent="0">
              <a:buNone/>
            </a:pPr>
            <a:endParaRPr lang="pl-PL" sz="900" b="1" dirty="0" smtClean="0"/>
          </a:p>
          <a:p>
            <a:pPr marL="0" indent="0">
              <a:buNone/>
            </a:pPr>
            <a:r>
              <a:rPr lang="pl-PL" sz="2200" b="1" dirty="0" smtClean="0">
                <a:solidFill>
                  <a:srgbClr val="C00000"/>
                </a:solidFill>
              </a:rPr>
              <a:t>Pracodawca </a:t>
            </a:r>
            <a:r>
              <a:rPr lang="pl-PL" sz="2200" b="1" dirty="0">
                <a:solidFill>
                  <a:srgbClr val="C00000"/>
                </a:solidFill>
              </a:rPr>
              <a:t>jest zobowiązany do dalszego zatrudniania skierowanego bezrobotnego przez okres 6 miesięcy po zakończonym okresie refundacji.</a:t>
            </a:r>
            <a:endParaRPr lang="pl-PL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l-PL" sz="2000" b="1" dirty="0"/>
              <a:t> </a:t>
            </a:r>
            <a:endParaRPr lang="pl-PL" sz="2000" dirty="0"/>
          </a:p>
          <a:p>
            <a:pPr marL="261938" indent="-261938" algn="ctr">
              <a:buNone/>
            </a:pPr>
            <a:endParaRPr lang="pl-PL" sz="800" b="1" dirty="0" smtClean="0"/>
          </a:p>
        </p:txBody>
      </p:sp>
    </p:spTree>
    <p:extLst>
      <p:ext uri="{BB962C8B-B14F-4D97-AF65-F5344CB8AC3E}">
        <p14:creationId xmlns:p14="http://schemas.microsoft.com/office/powerpoint/2010/main" val="187406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2536" y="2634814"/>
            <a:ext cx="4759881" cy="31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264696" cy="1143000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Bony dla bezrobotnych do 30 roku życia: stażowy, szkoleniowy,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zatrudnieniowy</a:t>
            </a:r>
            <a:endParaRPr lang="pl-PL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Laptop\Katalog usług PUP Pisz\logo pup wor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23304"/>
            <a:ext cx="1800200" cy="108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Łącznik prosty 4"/>
          <p:cNvCxnSpPr/>
          <p:nvPr/>
        </p:nvCxnSpPr>
        <p:spPr>
          <a:xfrm>
            <a:off x="2555776" y="1340768"/>
            <a:ext cx="61926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83568" y="2780928"/>
            <a:ext cx="7632848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pl-PL" sz="3600" b="1" dirty="0" smtClean="0"/>
              <a:t>PODEJMIJ  WSPÓŁPRACĘ </a:t>
            </a:r>
          </a:p>
          <a:p>
            <a:pPr>
              <a:buNone/>
            </a:pPr>
            <a:r>
              <a:rPr lang="pl-PL" sz="3600" b="1" dirty="0" smtClean="0"/>
              <a:t>Z „BONEM”</a:t>
            </a:r>
          </a:p>
          <a:p>
            <a:pPr>
              <a:buNone/>
            </a:pPr>
            <a:endParaRPr lang="pl-PL" sz="1000" b="1" dirty="0" smtClean="0"/>
          </a:p>
          <a:p>
            <a:pPr>
              <a:buNone/>
            </a:pPr>
            <a:r>
              <a:rPr lang="pl-PL" sz="3600" b="1" dirty="0" smtClean="0"/>
              <a:t>MŁODZI I AKTYWNI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UP Plakat A2 - Kopia (2).jpg"/>
          <p:cNvPicPr>
            <a:picLocks noChangeAspect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>
          <a:xfrm>
            <a:off x="1609777" y="1196753"/>
            <a:ext cx="7534223" cy="566124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264696" cy="1143000"/>
          </a:xfrm>
        </p:spPr>
        <p:txBody>
          <a:bodyPr>
            <a:noAutofit/>
          </a:bodyPr>
          <a:lstStyle/>
          <a:p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 STAŻOWY </a:t>
            </a:r>
            <a:endParaRPr lang="pl-PL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Laptop\Katalog usług PUP Pisz\logo pup wor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23304"/>
            <a:ext cx="1800200" cy="108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Łącznik prosty 4"/>
          <p:cNvCxnSpPr/>
          <p:nvPr/>
        </p:nvCxnSpPr>
        <p:spPr>
          <a:xfrm>
            <a:off x="2555776" y="1340768"/>
            <a:ext cx="61926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46085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800" b="1" dirty="0" smtClean="0"/>
              <a:t>BON </a:t>
            </a:r>
            <a:r>
              <a:rPr lang="pl-PL" sz="2800" b="1" dirty="0"/>
              <a:t>STAŻOWY </a:t>
            </a:r>
            <a:r>
              <a:rPr lang="pl-PL" sz="2800" dirty="0"/>
              <a:t>stanowi gwarancję skierowania do odbycia stażu u pracodawcy wskazanego przez bezrobotnego na okres 6 miesięcy, o ile pracodawca zobowiąże się do zatrudnienia bezrobotnego po zakończeniu stażu przez okres 6 miesięcy.</a:t>
            </a:r>
          </a:p>
          <a:p>
            <a:pPr marL="0" indent="0" algn="ctr">
              <a:buNone/>
            </a:pPr>
            <a:endParaRPr lang="pl-PL" sz="900" dirty="0"/>
          </a:p>
          <a:p>
            <a:pPr marL="0" indent="0" algn="ctr">
              <a:buNone/>
            </a:pPr>
            <a:r>
              <a:rPr lang="pl-PL" sz="2800" b="1" dirty="0"/>
              <a:t>Pracodawca, który zatrudni bezrobotnego przez okres 6 miesięcy po zakończeniu stażu otrzyma premię </a:t>
            </a:r>
            <a:r>
              <a:rPr lang="pl-PL" sz="2800" dirty="0"/>
              <a:t>w wysokości 1513,50 zł. </a:t>
            </a:r>
            <a:endParaRPr lang="pl-PL" sz="2800" dirty="0" smtClean="0"/>
          </a:p>
          <a:p>
            <a:pPr marL="0" indent="0" algn="ctr">
              <a:buNone/>
            </a:pPr>
            <a:r>
              <a:rPr lang="pl-PL" sz="2800" dirty="0" smtClean="0"/>
              <a:t>Kwota </a:t>
            </a:r>
            <a:r>
              <a:rPr lang="pl-PL" sz="2800" dirty="0"/>
              <a:t>premii waloryzowana jest raz w roku.</a:t>
            </a:r>
          </a:p>
          <a:p>
            <a:pPr marL="261938" indent="-261938" algn="ctr">
              <a:buNone/>
            </a:pPr>
            <a:endParaRPr lang="pl-PL" sz="800" b="1" dirty="0" smtClean="0"/>
          </a:p>
        </p:txBody>
      </p:sp>
    </p:spTree>
    <p:extLst>
      <p:ext uri="{BB962C8B-B14F-4D97-AF65-F5344CB8AC3E}">
        <p14:creationId xmlns:p14="http://schemas.microsoft.com/office/powerpoint/2010/main" val="282550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UP Plakat A2 - Kopia (2).jpg"/>
          <p:cNvPicPr>
            <a:picLocks noChangeAspect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>
          <a:xfrm>
            <a:off x="1609777" y="1196753"/>
            <a:ext cx="7534223" cy="566124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264696" cy="1143000"/>
          </a:xfrm>
        </p:spPr>
        <p:txBody>
          <a:bodyPr>
            <a:noAutofit/>
          </a:bodyPr>
          <a:lstStyle/>
          <a:p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 SZKOLENIOWY </a:t>
            </a:r>
            <a:endParaRPr lang="pl-PL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Laptop\Katalog usług PUP Pisz\logo pup wor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23304"/>
            <a:ext cx="1800200" cy="108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Łącznik prosty 4"/>
          <p:cNvCxnSpPr/>
          <p:nvPr/>
        </p:nvCxnSpPr>
        <p:spPr>
          <a:xfrm>
            <a:off x="2555776" y="1340768"/>
            <a:ext cx="61926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="1" dirty="0" smtClean="0"/>
              <a:t>BON SZKOLENIOWY </a:t>
            </a:r>
            <a:r>
              <a:rPr lang="pl-PL" sz="2400" dirty="0" smtClean="0"/>
              <a:t>stanowi </a:t>
            </a:r>
            <a:r>
              <a:rPr lang="pl-PL" sz="2400" dirty="0"/>
              <a:t>gwarancję skierowania bezrobotnego na wskazane przez niego szkolenie oraz opłacenia kosztów, które zostaną poniesione w związku z podjęciem szkolenia</a:t>
            </a:r>
            <a:r>
              <a:rPr lang="pl-PL" sz="2400" dirty="0" smtClean="0"/>
              <a:t>.</a:t>
            </a:r>
          </a:p>
          <a:p>
            <a:pPr marL="0" indent="0">
              <a:buNone/>
            </a:pPr>
            <a:r>
              <a:rPr lang="pl-PL" sz="2400" dirty="0"/>
              <a:t>W ramach  przyznanego bonu szkoleniowego PUP sfinansuje bezrobotnemu </a:t>
            </a:r>
            <a:r>
              <a:rPr lang="pl-PL" sz="2400" b="1" dirty="0"/>
              <a:t>do wysokości 100% przeciętnego wynagrodzenia </a:t>
            </a:r>
            <a:r>
              <a:rPr lang="pl-PL" sz="2400" dirty="0" smtClean="0"/>
              <a:t>obowiązującego </a:t>
            </a:r>
            <a:r>
              <a:rPr lang="pl-PL" sz="2400" dirty="0"/>
              <a:t>w dniu przyznania bonu szkoleniowego </a:t>
            </a:r>
            <a:r>
              <a:rPr lang="pl-PL" sz="2400" dirty="0" smtClean="0"/>
              <a:t>koszty:</a:t>
            </a:r>
          </a:p>
          <a:p>
            <a:pPr>
              <a:buFontTx/>
              <a:buChar char="-"/>
            </a:pPr>
            <a:r>
              <a:rPr lang="pl-PL" sz="2400" b="1" dirty="0" smtClean="0"/>
              <a:t>Szkolenia lub kilku szkoleń.</a:t>
            </a:r>
          </a:p>
          <a:p>
            <a:pPr>
              <a:buFontTx/>
              <a:buChar char="-"/>
            </a:pPr>
            <a:r>
              <a:rPr lang="pl-PL" sz="2400" b="1" dirty="0" smtClean="0"/>
              <a:t>Niezbędnych badań lekarskich.</a:t>
            </a:r>
          </a:p>
          <a:p>
            <a:pPr>
              <a:buFontTx/>
              <a:buChar char="-"/>
            </a:pPr>
            <a:r>
              <a:rPr lang="pl-PL" sz="2400" b="1" dirty="0" smtClean="0"/>
              <a:t>Koszty dojazdu oraz zakwaterowania w formie ryczałtu.</a:t>
            </a:r>
            <a:endParaRPr lang="pl-PL" sz="2400" b="1" dirty="0"/>
          </a:p>
          <a:p>
            <a:pPr marL="0" indent="0">
              <a:buNone/>
            </a:pPr>
            <a:endParaRPr lang="pl-PL" sz="2400" b="1" dirty="0" smtClean="0"/>
          </a:p>
          <a:p>
            <a:pPr marL="261938" indent="-261938">
              <a:buNone/>
            </a:pPr>
            <a:endParaRPr lang="pl-PL" sz="800" b="1" dirty="0" smtClean="0"/>
          </a:p>
          <a:p>
            <a:pPr marL="261938" indent="-261938">
              <a:buNone/>
            </a:pPr>
            <a:endParaRPr lang="pl-PL" sz="800" b="1" dirty="0" smtClean="0"/>
          </a:p>
          <a:p>
            <a:pPr marL="261938" indent="-261938" algn="ctr">
              <a:buNone/>
            </a:pPr>
            <a:endParaRPr lang="pl-PL" sz="800" b="1" dirty="0" smtClean="0"/>
          </a:p>
        </p:txBody>
      </p:sp>
    </p:spTree>
    <p:extLst>
      <p:ext uri="{BB962C8B-B14F-4D97-AF65-F5344CB8AC3E}">
        <p14:creationId xmlns:p14="http://schemas.microsoft.com/office/powerpoint/2010/main" val="112701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UP Plakat A2 - Kopia (2).jpg"/>
          <p:cNvPicPr>
            <a:picLocks noChangeAspect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>
          <a:xfrm>
            <a:off x="1609777" y="1196753"/>
            <a:ext cx="7534223" cy="566124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264696" cy="1143000"/>
          </a:xfrm>
        </p:spPr>
        <p:txBody>
          <a:bodyPr>
            <a:noAutofit/>
          </a:bodyPr>
          <a:lstStyle/>
          <a:p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 ZATRUDNIENIOWY</a:t>
            </a:r>
            <a:endParaRPr lang="pl-PL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Laptop\Katalog usług PUP Pisz\logo pup wor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23304"/>
            <a:ext cx="1800200" cy="108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Łącznik prosty 4"/>
          <p:cNvCxnSpPr/>
          <p:nvPr/>
        </p:nvCxnSpPr>
        <p:spPr>
          <a:xfrm>
            <a:off x="2555776" y="1340768"/>
            <a:ext cx="61926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46085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400" b="1" dirty="0"/>
              <a:t>BON ZATRUDNIENIOWY</a:t>
            </a:r>
            <a:r>
              <a:rPr lang="pl-PL" sz="2400" dirty="0"/>
              <a:t> stanowi dla pracodawcy gwarancję refundacji części kosztów wynagrodzenia i składek na ubezpieczenia społeczne w związku z zatrudnieniem bezrobotnego, któremu powiatowy urząd pracy przyznał ten bon</a:t>
            </a:r>
            <a:r>
              <a:rPr lang="pl-PL" sz="2400" dirty="0" smtClean="0"/>
              <a:t>.</a:t>
            </a:r>
            <a:endParaRPr lang="pl-PL" sz="2400" dirty="0"/>
          </a:p>
          <a:p>
            <a:pPr marL="0" indent="0" algn="ctr">
              <a:buNone/>
            </a:pPr>
            <a:r>
              <a:rPr lang="pl-PL" sz="2400" b="1" dirty="0" smtClean="0"/>
              <a:t>Wysokość wsparcia</a:t>
            </a:r>
          </a:p>
          <a:p>
            <a:pPr marL="0" indent="0" algn="ctr">
              <a:buNone/>
            </a:pPr>
            <a:r>
              <a:rPr lang="pl-PL" sz="2400" b="1" dirty="0" smtClean="0"/>
              <a:t>Refundacja </a:t>
            </a:r>
            <a:r>
              <a:rPr lang="pl-PL" sz="2400" b="1" dirty="0"/>
              <a:t>miesięczna</a:t>
            </a:r>
            <a:r>
              <a:rPr lang="pl-PL" sz="2400" dirty="0"/>
              <a:t> w ramach bonu zatrudnieniowego to </a:t>
            </a:r>
            <a:r>
              <a:rPr lang="pl-PL" sz="2400" b="1" dirty="0"/>
              <a:t>wysokość zasiłku dla bezrobotnych </a:t>
            </a:r>
            <a:r>
              <a:rPr lang="pl-PL" sz="2400" dirty="0"/>
              <a:t>(obecnie 831,10 zł) przysługująca </a:t>
            </a:r>
            <a:r>
              <a:rPr lang="pl-PL" sz="2400" b="1" dirty="0"/>
              <a:t>przez okres 12 miesięcy</a:t>
            </a:r>
            <a:r>
              <a:rPr lang="pl-PL" sz="2400" dirty="0"/>
              <a:t>. 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rgbClr val="C00000"/>
                </a:solidFill>
              </a:rPr>
              <a:t>Pracodawca zobowiązany jest do dalszego zatrudniania skierowanego bezrobotnego przez okres 6 miesięcy po zakończeniu okresu refundacji</a:t>
            </a:r>
            <a:r>
              <a:rPr lang="pl-PL" sz="2400" b="1" dirty="0" smtClean="0">
                <a:solidFill>
                  <a:srgbClr val="C00000"/>
                </a:solidFill>
              </a:rPr>
              <a:t>.</a:t>
            </a:r>
            <a:r>
              <a:rPr lang="pl-PL" sz="2400" b="1" dirty="0">
                <a:solidFill>
                  <a:srgbClr val="C00000"/>
                </a:solidFill>
              </a:rPr>
              <a:t> </a:t>
            </a:r>
            <a:endParaRPr lang="pl-PL" sz="24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l-PL" sz="2400" b="1" dirty="0"/>
              <a:t>Łączny okres zatrudnienia bezrobotnego wynosi 18 miesięcy.</a:t>
            </a:r>
            <a:endParaRPr lang="pl-PL" sz="2400" b="1" dirty="0" smtClean="0"/>
          </a:p>
          <a:p>
            <a:pPr marL="0" indent="0">
              <a:buNone/>
            </a:pPr>
            <a:endParaRPr lang="pl-PL" sz="2400" b="1" dirty="0" smtClean="0"/>
          </a:p>
          <a:p>
            <a:pPr marL="261938" indent="-261938">
              <a:buNone/>
            </a:pPr>
            <a:endParaRPr lang="pl-PL" sz="800" b="1" dirty="0" smtClean="0"/>
          </a:p>
          <a:p>
            <a:pPr marL="261938" indent="-261938">
              <a:buNone/>
            </a:pPr>
            <a:endParaRPr lang="pl-PL" sz="800" b="1" dirty="0" smtClean="0"/>
          </a:p>
          <a:p>
            <a:pPr marL="261938" indent="-261938" algn="ctr">
              <a:buNone/>
            </a:pPr>
            <a:endParaRPr lang="pl-PL" sz="800" b="1" dirty="0" smtClean="0"/>
          </a:p>
        </p:txBody>
      </p:sp>
    </p:spTree>
    <p:extLst>
      <p:ext uri="{BB962C8B-B14F-4D97-AF65-F5344CB8AC3E}">
        <p14:creationId xmlns:p14="http://schemas.microsoft.com/office/powerpoint/2010/main" val="875026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UP Plakat A2 - Kopia (2).jpg"/>
          <p:cNvPicPr>
            <a:picLocks noChangeAspect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>
          <a:xfrm>
            <a:off x="1609777" y="1196753"/>
            <a:ext cx="7534223" cy="566124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336704" cy="1143000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FORMY 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WSPARCIA 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 PRACODAWCÓW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4752527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>Doposażenie lub wyposażenie stanowiska pracy</a:t>
            </a:r>
          </a:p>
          <a:p>
            <a:r>
              <a:rPr lang="pl-PL" sz="2400" b="1" dirty="0" smtClean="0"/>
              <a:t>Staż</a:t>
            </a:r>
          </a:p>
          <a:p>
            <a:r>
              <a:rPr lang="pl-PL" sz="2400" b="1" dirty="0" smtClean="0"/>
              <a:t>Szkolenia i inne formy kształcenia</a:t>
            </a:r>
          </a:p>
          <a:p>
            <a:r>
              <a:rPr lang="pl-PL" sz="2400" b="1" dirty="0" smtClean="0"/>
              <a:t>Prace interwencyjne</a:t>
            </a:r>
          </a:p>
          <a:p>
            <a:r>
              <a:rPr lang="pl-PL" sz="2400" b="1" dirty="0" smtClean="0"/>
              <a:t>Grant na telepracę</a:t>
            </a:r>
          </a:p>
          <a:p>
            <a:r>
              <a:rPr lang="pl-PL" sz="2400" b="1" dirty="0" smtClean="0"/>
              <a:t>Dofinansowanie wynagrodzeń za bezrobotnego 50+</a:t>
            </a:r>
          </a:p>
          <a:p>
            <a:r>
              <a:rPr lang="pl-PL" sz="2400" b="1" dirty="0" smtClean="0"/>
              <a:t>Refundacja kosztów składek na ubezpieczenia społeczne za bezrobotnego do 30 roku życia podejmującego pierwszą pracę</a:t>
            </a:r>
          </a:p>
          <a:p>
            <a:r>
              <a:rPr lang="pl-PL" sz="2400" b="1" dirty="0" smtClean="0"/>
              <a:t>Bony dla bezrobotnych do 30 roku życia: stażowy, szkoleniowy, zatrudnieniowy. </a:t>
            </a:r>
          </a:p>
          <a:p>
            <a:endParaRPr lang="pl-PL" sz="800" b="1" dirty="0" smtClean="0"/>
          </a:p>
          <a:p>
            <a:pPr>
              <a:buNone/>
            </a:pPr>
            <a:r>
              <a:rPr lang="pl-PL" b="1" dirty="0" smtClean="0"/>
              <a:t>     JESTEŚMY PO TO BY WSPIERAĆ RYNEK PRACY</a:t>
            </a:r>
            <a:endParaRPr lang="pl-PL" b="1" dirty="0"/>
          </a:p>
        </p:txBody>
      </p:sp>
      <p:pic>
        <p:nvPicPr>
          <p:cNvPr id="4" name="Picture 2" descr="C:\Users\Laptop\Katalog usług PUP Pisz\logo pup wor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23304"/>
            <a:ext cx="1800200" cy="108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Łącznik prosty 4"/>
          <p:cNvCxnSpPr/>
          <p:nvPr/>
        </p:nvCxnSpPr>
        <p:spPr>
          <a:xfrm>
            <a:off x="2555776" y="1340768"/>
            <a:ext cx="61926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up_pisz_6.jpg"/>
          <p:cNvPicPr>
            <a:picLocks noChangeAspect="1"/>
          </p:cNvPicPr>
          <p:nvPr/>
        </p:nvPicPr>
        <p:blipFill>
          <a:blip r:embed="rId2" cstate="email">
            <a:lum bright="40000"/>
          </a:blip>
          <a:stretch>
            <a:fillRect/>
          </a:stretch>
        </p:blipFill>
        <p:spPr>
          <a:xfrm>
            <a:off x="4644008" y="3355531"/>
            <a:ext cx="4341904" cy="3502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7579" y="5373216"/>
            <a:ext cx="3312368" cy="1296144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buNone/>
            </a:pPr>
            <a:r>
              <a:rPr lang="pl-PL" sz="2000" b="1" dirty="0" smtClean="0"/>
              <a:t>12-200 Pisz, ul. Zagłoby 2 </a:t>
            </a:r>
          </a:p>
          <a:p>
            <a:pPr>
              <a:lnSpc>
                <a:spcPct val="70000"/>
              </a:lnSpc>
              <a:buNone/>
            </a:pPr>
            <a:r>
              <a:rPr lang="de-DE" sz="2000" b="1" dirty="0" smtClean="0"/>
              <a:t>tel. 87 425 24 30</a:t>
            </a:r>
            <a:endParaRPr lang="fr-FR" sz="2000" b="1" dirty="0" smtClean="0"/>
          </a:p>
          <a:p>
            <a:pPr>
              <a:lnSpc>
                <a:spcPct val="70000"/>
              </a:lnSpc>
              <a:buNone/>
            </a:pPr>
            <a:r>
              <a:rPr lang="pl-PL" sz="2000" b="1" dirty="0" smtClean="0"/>
              <a:t>e-mail: olpi@praca.gov.pl</a:t>
            </a:r>
          </a:p>
          <a:p>
            <a:pPr>
              <a:lnSpc>
                <a:spcPct val="70000"/>
              </a:lnSpc>
              <a:buNone/>
            </a:pPr>
            <a:r>
              <a:rPr lang="pl-PL" sz="2000" b="1" dirty="0" smtClean="0"/>
              <a:t>www.pup.pisz.pl</a:t>
            </a:r>
            <a:endParaRPr lang="pl-PL" sz="2000" b="1" dirty="0"/>
          </a:p>
        </p:txBody>
      </p:sp>
      <p:pic>
        <p:nvPicPr>
          <p:cNvPr id="7" name="Picture 2" descr="C:\Users\Laptop\Katalog usług PUP Pisz\logo pup wor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628004"/>
            <a:ext cx="2664296" cy="1612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20880" cy="2880320"/>
          </a:xfrm>
        </p:spPr>
        <p:txBody>
          <a:bodyPr>
            <a:noAutofit/>
          </a:bodyPr>
          <a:lstStyle/>
          <a:p>
            <a:r>
              <a:rPr lang="pl-PL" sz="6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ZAPRASZAM DO WSPÓŁPRACY </a:t>
            </a:r>
            <a:endParaRPr lang="pl-PL" sz="43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792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87008" cy="1143000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Doposażenie lub wyposażenie stanowiska pracy</a:t>
            </a:r>
            <a:endParaRPr lang="pl-PL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Laptop\Katalog usług PUP Pisz\logo pup wor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23304"/>
            <a:ext cx="1800200" cy="108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Łącznik prosty 4"/>
          <p:cNvCxnSpPr/>
          <p:nvPr/>
        </p:nvCxnSpPr>
        <p:spPr>
          <a:xfrm>
            <a:off x="2555776" y="1340768"/>
            <a:ext cx="61926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83568" y="2780928"/>
            <a:ext cx="7632848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pl-PL" sz="4400" b="1" dirty="0" smtClean="0"/>
              <a:t>WSPARCIE </a:t>
            </a:r>
          </a:p>
          <a:p>
            <a:pPr>
              <a:buNone/>
            </a:pPr>
            <a:r>
              <a:rPr lang="pl-PL" sz="4400" b="1" dirty="0" smtClean="0"/>
              <a:t>FINANSOWE</a:t>
            </a:r>
          </a:p>
          <a:p>
            <a:pPr>
              <a:buNone/>
            </a:pPr>
            <a:endParaRPr lang="pl-PL" sz="44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484784"/>
            <a:ext cx="430644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5935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UP Plakat A2 - Kopia (2).jpg"/>
          <p:cNvPicPr>
            <a:picLocks noChangeAspect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>
          <a:xfrm>
            <a:off x="1609777" y="1196753"/>
            <a:ext cx="7534223" cy="566124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87008" cy="1143000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Doposażenie lub wyposażenie stanowiska pracy</a:t>
            </a:r>
            <a:endParaRPr lang="pl-PL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Laptop\Katalog usług PUP Pisz\logo pup wor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23304"/>
            <a:ext cx="1800200" cy="108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Łącznik prosty 4"/>
          <p:cNvCxnSpPr/>
          <p:nvPr/>
        </p:nvCxnSpPr>
        <p:spPr>
          <a:xfrm>
            <a:off x="2555776" y="1340768"/>
            <a:ext cx="61926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Maksymalna wysokość refundacji to </a:t>
            </a:r>
            <a:r>
              <a:rPr lang="pl-PL" sz="2000" b="1" dirty="0"/>
              <a:t>6-krotność przeciętnego wynagrodzenia (obecnie 22.439,82 zł)</a:t>
            </a:r>
            <a:r>
              <a:rPr lang="pl-PL" sz="2000" dirty="0"/>
              <a:t> na doposażenie 1 stanowiska pracy</a:t>
            </a:r>
          </a:p>
          <a:p>
            <a:pPr marL="0" indent="0">
              <a:buNone/>
            </a:pPr>
            <a:r>
              <a:rPr lang="pl-PL" sz="2000" dirty="0" smtClean="0"/>
              <a:t>Stanowisko </a:t>
            </a:r>
            <a:r>
              <a:rPr lang="pl-PL" sz="2000" dirty="0"/>
              <a:t>pracy należy utrzymać przez 24 miesiące (w wymiarze pełnego etatu). </a:t>
            </a:r>
          </a:p>
          <a:p>
            <a:pPr marL="0" indent="0">
              <a:buNone/>
            </a:pPr>
            <a:r>
              <a:rPr lang="pl-PL" sz="2000" b="1" dirty="0" smtClean="0"/>
              <a:t>Kto </a:t>
            </a:r>
            <a:r>
              <a:rPr lang="pl-PL" sz="2000" b="1" dirty="0"/>
              <a:t>może otrzymać refundację?</a:t>
            </a:r>
            <a:endParaRPr lang="pl-PL" sz="2000" dirty="0"/>
          </a:p>
          <a:p>
            <a:r>
              <a:rPr lang="pl-PL" sz="2000" dirty="0"/>
              <a:t>Podmiot prowadzący działalność gospodarczą, producent rolny, niepubliczne przedszkole </a:t>
            </a:r>
            <a:r>
              <a:rPr lang="pl-PL" sz="2000" dirty="0" smtClean="0"/>
              <a:t> i </a:t>
            </a:r>
            <a:r>
              <a:rPr lang="pl-PL" sz="2000" dirty="0"/>
              <a:t>niepubliczna szkoła, jeżeli:</a:t>
            </a:r>
          </a:p>
          <a:p>
            <a:pPr lvl="0"/>
            <a:r>
              <a:rPr lang="pl-PL" sz="2000" b="1" dirty="0"/>
              <a:t>Nie zmniejszył</a:t>
            </a:r>
            <a:r>
              <a:rPr lang="pl-PL" sz="2000" dirty="0"/>
              <a:t> wymiaru czasu pracy pracownika i </a:t>
            </a:r>
            <a:r>
              <a:rPr lang="pl-PL" sz="2000" b="1" dirty="0"/>
              <a:t>nie rozwiązał</a:t>
            </a:r>
            <a:r>
              <a:rPr lang="pl-PL" sz="2000" dirty="0"/>
              <a:t> stosunku pracy </a:t>
            </a:r>
            <a:r>
              <a:rPr lang="pl-PL" sz="2000" dirty="0" smtClean="0"/>
              <a:t> z </a:t>
            </a:r>
            <a:r>
              <a:rPr lang="pl-PL" sz="2000" dirty="0"/>
              <a:t>pracownikiem w drodze wypowiedzenia bądź na mocy porozumienia stron z przyczyn niedotyczących pracowników w okresie 6 miesięcy;</a:t>
            </a:r>
          </a:p>
          <a:p>
            <a:pPr lvl="0"/>
            <a:r>
              <a:rPr lang="pl-PL" sz="2000" b="1" dirty="0"/>
              <a:t>Prowadzi</a:t>
            </a:r>
            <a:r>
              <a:rPr lang="pl-PL" sz="2000" b="1" i="1" dirty="0"/>
              <a:t> </a:t>
            </a:r>
            <a:r>
              <a:rPr lang="pl-PL" sz="2000" b="1" dirty="0"/>
              <a:t>działalność</a:t>
            </a:r>
            <a:r>
              <a:rPr lang="pl-PL" sz="2000" dirty="0"/>
              <a:t> przez okres </a:t>
            </a:r>
            <a:r>
              <a:rPr lang="pl-PL" sz="2000" b="1" dirty="0"/>
              <a:t>6 miesięcy </a:t>
            </a:r>
            <a:r>
              <a:rPr lang="pl-PL" sz="2000" dirty="0"/>
              <a:t>bezpośrednio poprzedzających dzień złożenia wniosku;</a:t>
            </a:r>
          </a:p>
          <a:p>
            <a:pPr marL="261938" indent="-261938"/>
            <a:endParaRPr lang="pl-PL" sz="2000" b="1" dirty="0" smtClean="0"/>
          </a:p>
          <a:p>
            <a:pPr marL="261938" indent="-261938">
              <a:buNone/>
            </a:pPr>
            <a:endParaRPr lang="pl-PL" sz="2000" b="1" dirty="0" smtClean="0"/>
          </a:p>
          <a:p>
            <a:pPr marL="261938" indent="-261938">
              <a:buNone/>
            </a:pPr>
            <a:endParaRPr lang="pl-PL" sz="2000" b="1" dirty="0" smtClean="0"/>
          </a:p>
          <a:p>
            <a:pPr marL="261938" indent="-261938" algn="ctr">
              <a:buNone/>
            </a:pPr>
            <a:endParaRPr lang="pl-PL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61908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UP Plakat A2 - Kopia (2).jpg"/>
          <p:cNvPicPr>
            <a:picLocks noChangeAspect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>
          <a:xfrm>
            <a:off x="1609777" y="1196753"/>
            <a:ext cx="7534223" cy="566124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87008" cy="1143000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Doposażenie lub wyposażenie stanowiska pracy</a:t>
            </a:r>
            <a:endParaRPr lang="pl-PL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Laptop\Katalog usług PUP Pisz\logo pup wor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23304"/>
            <a:ext cx="1800200" cy="108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Łącznik prosty 4"/>
          <p:cNvCxnSpPr/>
          <p:nvPr/>
        </p:nvCxnSpPr>
        <p:spPr>
          <a:xfrm>
            <a:off x="2555776" y="1340768"/>
            <a:ext cx="61926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4608512"/>
          </a:xfrm>
        </p:spPr>
        <p:txBody>
          <a:bodyPr>
            <a:noAutofit/>
          </a:bodyPr>
          <a:lstStyle/>
          <a:p>
            <a:pPr lvl="0"/>
            <a:r>
              <a:rPr lang="pl-PL" sz="2000" b="1" dirty="0" smtClean="0"/>
              <a:t>Producent </a:t>
            </a:r>
            <a:r>
              <a:rPr lang="pl-PL" sz="2000" b="1" dirty="0"/>
              <a:t>rolny</a:t>
            </a:r>
            <a:r>
              <a:rPr lang="pl-PL" sz="2000" dirty="0"/>
              <a:t>, jeżeli </a:t>
            </a:r>
            <a:r>
              <a:rPr lang="pl-PL" sz="2000" b="1" dirty="0"/>
              <a:t>posiada gospodarstwo rolne</a:t>
            </a:r>
            <a:r>
              <a:rPr lang="pl-PL" sz="2000" dirty="0"/>
              <a:t> przez okres co najmniej 6 miesięcy bezpośrednio poprzedzających dzień złożenia wniosku i w każdym miesiącu </a:t>
            </a:r>
            <a:r>
              <a:rPr lang="pl-PL" sz="2000" b="1" dirty="0"/>
              <a:t>zatrudniał</a:t>
            </a:r>
            <a:r>
              <a:rPr lang="pl-PL" sz="2000" dirty="0"/>
              <a:t> </a:t>
            </a:r>
            <a:r>
              <a:rPr lang="pl-PL" sz="2000" b="1" dirty="0"/>
              <a:t>co najmniej 1 pracownika</a:t>
            </a:r>
            <a:r>
              <a:rPr lang="pl-PL" sz="2000" dirty="0"/>
              <a:t> na podstawie stosunku pracy w pełnym wymiarze czasu pracy oraz przedłoży dokumenty potwierdzające jego ubezpieczenie;</a:t>
            </a:r>
          </a:p>
          <a:p>
            <a:pPr lvl="0"/>
            <a:r>
              <a:rPr lang="pl-PL" sz="2000" b="1" dirty="0"/>
              <a:t>Nie zalega</a:t>
            </a:r>
            <a:r>
              <a:rPr lang="pl-PL" sz="2000" dirty="0"/>
              <a:t> z wypłacaniem wynagrodzeń pracownikom oraz z opłacaniem należnych składek, danin publicznych, regulowaniem zobowiązań cywilnoprawnych;</a:t>
            </a:r>
          </a:p>
          <a:p>
            <a:pPr lvl="0"/>
            <a:r>
              <a:rPr lang="pl-PL" sz="2000" b="1" dirty="0"/>
              <a:t>Nie był</a:t>
            </a:r>
            <a:r>
              <a:rPr lang="pl-PL" sz="2000" dirty="0"/>
              <a:t> karany w okresie 2 lat przed dniem złożenia wniosku za przestępstwo przeciwko obrotowi gospodarczemu;</a:t>
            </a:r>
          </a:p>
          <a:p>
            <a:pPr lvl="0"/>
            <a:r>
              <a:rPr lang="pl-PL" sz="2000" dirty="0"/>
              <a:t>W okresie 365 dni przed dniem złożenia wniosku nie został ukarany lub skazany prawomocnym wyrokiem za naruszenie przepisów prawa pracy i nie jest objęty postępowaniem dotyczącym naruszenia przepisów prawa pracy.</a:t>
            </a:r>
          </a:p>
          <a:p>
            <a:pPr marL="261938" indent="-261938"/>
            <a:endParaRPr lang="pl-PL" sz="2000" b="1" dirty="0" smtClean="0"/>
          </a:p>
          <a:p>
            <a:pPr marL="261938" indent="-261938">
              <a:buNone/>
            </a:pPr>
            <a:endParaRPr lang="pl-PL" sz="2000" b="1" dirty="0" smtClean="0"/>
          </a:p>
          <a:p>
            <a:pPr marL="261938" indent="-261938">
              <a:buNone/>
            </a:pPr>
            <a:endParaRPr lang="pl-PL" sz="2000" b="1" dirty="0" smtClean="0"/>
          </a:p>
          <a:p>
            <a:pPr marL="261938" indent="-261938" algn="ctr">
              <a:buNone/>
            </a:pPr>
            <a:endParaRPr lang="pl-PL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495031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STAŻE </a:t>
            </a:r>
            <a:endParaRPr lang="pl-P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Laptop\Katalog usług PUP Pisz\logo pup wor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23304"/>
            <a:ext cx="1800200" cy="108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Łącznik prosty 4"/>
          <p:cNvCxnSpPr/>
          <p:nvPr/>
        </p:nvCxnSpPr>
        <p:spPr>
          <a:xfrm>
            <a:off x="2555776" y="1340768"/>
            <a:ext cx="61926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484784"/>
            <a:ext cx="41624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83568" y="2780928"/>
            <a:ext cx="7632848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pl-PL" sz="3600" b="1" dirty="0" smtClean="0"/>
              <a:t>WAHASZ SIĘ CZY </a:t>
            </a:r>
          </a:p>
          <a:p>
            <a:pPr>
              <a:buNone/>
            </a:pPr>
            <a:r>
              <a:rPr lang="pl-PL" sz="3600" b="1" dirty="0" smtClean="0"/>
              <a:t>ZATRUDNIĆ? …</a:t>
            </a:r>
          </a:p>
          <a:p>
            <a:pPr>
              <a:buNone/>
            </a:pPr>
            <a:endParaRPr lang="pl-PL" sz="3600" b="1" dirty="0" smtClean="0"/>
          </a:p>
          <a:p>
            <a:pPr>
              <a:buNone/>
            </a:pPr>
            <a:r>
              <a:rPr lang="pl-PL" sz="3600" b="1" dirty="0" smtClean="0"/>
              <a:t>SKORZYSTAJ I PRZYUCZ!</a:t>
            </a:r>
          </a:p>
        </p:txBody>
      </p:sp>
    </p:spTree>
    <p:extLst>
      <p:ext uri="{BB962C8B-B14F-4D97-AF65-F5344CB8AC3E}">
        <p14:creationId xmlns:p14="http://schemas.microsoft.com/office/powerpoint/2010/main" val="26506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UP Plakat A2 - Kopia (2).jpg"/>
          <p:cNvPicPr>
            <a:picLocks noChangeAspect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>
          <a:xfrm>
            <a:off x="1609777" y="1196753"/>
            <a:ext cx="7534223" cy="566124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STAŻE </a:t>
            </a:r>
            <a:endParaRPr lang="pl-P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Laptop\Katalog usług PUP Pisz\logo pup wor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23304"/>
            <a:ext cx="1800200" cy="108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Łącznik prosty 4"/>
          <p:cNvCxnSpPr/>
          <p:nvPr/>
        </p:nvCxnSpPr>
        <p:spPr>
          <a:xfrm>
            <a:off x="2555776" y="1340768"/>
            <a:ext cx="61926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500" b="1" dirty="0"/>
              <a:t>Celem stażu jest </a:t>
            </a:r>
            <a:r>
              <a:rPr lang="pl-PL" sz="2500" b="1" dirty="0" smtClean="0"/>
              <a:t>przyuczenie bezrobotnego do wykonywania pracy na stanowisku - pod </a:t>
            </a:r>
            <a:r>
              <a:rPr lang="pl-PL" sz="2500" b="1" dirty="0"/>
              <a:t>nadzorem opiekuna. </a:t>
            </a:r>
            <a:endParaRPr lang="pl-PL" sz="2500" dirty="0"/>
          </a:p>
          <a:p>
            <a:pPr marL="0" indent="0">
              <a:buNone/>
            </a:pPr>
            <a:r>
              <a:rPr lang="pl-PL" sz="2500" dirty="0" smtClean="0"/>
              <a:t>Staż odbywa się na podstawie zawartej umowy według programu opracowanego przez organizatora stażu.</a:t>
            </a:r>
          </a:p>
          <a:p>
            <a:pPr marL="0" indent="0">
              <a:buNone/>
            </a:pPr>
            <a:r>
              <a:rPr lang="pl-PL" sz="2500" dirty="0" smtClean="0"/>
              <a:t>Staż </a:t>
            </a:r>
            <a:r>
              <a:rPr lang="pl-PL" sz="2500" b="1" dirty="0" smtClean="0"/>
              <a:t>może </a:t>
            </a:r>
            <a:r>
              <a:rPr lang="pl-PL" sz="2500" b="1" dirty="0"/>
              <a:t>trwać </a:t>
            </a:r>
            <a:r>
              <a:rPr lang="pl-PL" sz="2500" b="1" dirty="0" smtClean="0"/>
              <a:t>nawet do </a:t>
            </a:r>
            <a:r>
              <a:rPr lang="pl-PL" sz="2500" b="1" dirty="0"/>
              <a:t>12 miesięcy</a:t>
            </a:r>
            <a:r>
              <a:rPr lang="pl-PL" sz="2500" dirty="0"/>
              <a:t> w przypadku bezrobotnych do 30 </a:t>
            </a:r>
            <a:r>
              <a:rPr lang="pl-PL" sz="2500" dirty="0" err="1"/>
              <a:t>r.ż</a:t>
            </a:r>
            <a:r>
              <a:rPr lang="pl-PL" sz="2500" dirty="0" smtClean="0"/>
              <a:t>., bezrobotni powyżej 30 </a:t>
            </a:r>
            <a:r>
              <a:rPr lang="pl-PL" sz="2500" dirty="0" err="1" smtClean="0"/>
              <a:t>r.ż</a:t>
            </a:r>
            <a:r>
              <a:rPr lang="pl-PL" sz="2500" dirty="0" smtClean="0"/>
              <a:t>. mogą </a:t>
            </a:r>
            <a:r>
              <a:rPr lang="pl-PL" sz="2500" dirty="0"/>
              <a:t>odbywać staż do 6 miesięcy. </a:t>
            </a:r>
            <a:endParaRPr lang="pl-PL" sz="2500" dirty="0" smtClean="0"/>
          </a:p>
          <a:p>
            <a:pPr marL="0" indent="0">
              <a:buNone/>
            </a:pPr>
            <a:r>
              <a:rPr lang="pl-PL" sz="2500" dirty="0" smtClean="0"/>
              <a:t>W </a:t>
            </a:r>
            <a:r>
              <a:rPr lang="pl-PL" sz="2500" dirty="0"/>
              <a:t>okresie stażu osoba bezrobotna </a:t>
            </a:r>
            <a:r>
              <a:rPr lang="pl-PL" sz="2500" dirty="0" smtClean="0"/>
              <a:t>jest </a:t>
            </a:r>
            <a:r>
              <a:rPr lang="pl-PL" sz="2500" dirty="0"/>
              <a:t>uprawniona do 2 dni urlopu za każde 30 dni pracy.</a:t>
            </a:r>
          </a:p>
          <a:p>
            <a:pPr marL="0" indent="0">
              <a:buNone/>
            </a:pPr>
            <a:endParaRPr lang="pl-PL" sz="900" b="1" dirty="0" smtClean="0"/>
          </a:p>
          <a:p>
            <a:pPr marL="0" indent="0">
              <a:buNone/>
            </a:pPr>
            <a:r>
              <a:rPr lang="pl-PL" sz="2500" b="1" dirty="0" smtClean="0"/>
              <a:t>Organizator </a:t>
            </a:r>
            <a:r>
              <a:rPr lang="pl-PL" sz="2500" b="1" dirty="0"/>
              <a:t>stażu jest zobowiązany do wystawienia opinii dla bezrobotnego po zakończeniu stażu</a:t>
            </a:r>
            <a:r>
              <a:rPr lang="pl-PL" sz="2500" b="1" dirty="0" smtClean="0"/>
              <a:t>.</a:t>
            </a:r>
            <a:endParaRPr lang="pl-PL" sz="2500" dirty="0"/>
          </a:p>
        </p:txBody>
      </p:sp>
    </p:spTree>
    <p:extLst>
      <p:ext uri="{BB962C8B-B14F-4D97-AF65-F5344CB8AC3E}">
        <p14:creationId xmlns:p14="http://schemas.microsoft.com/office/powerpoint/2010/main" val="675547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UP Plakat A2 - Kopia (2).jpg"/>
          <p:cNvPicPr>
            <a:picLocks noChangeAspect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>
          <a:xfrm>
            <a:off x="1609777" y="1196753"/>
            <a:ext cx="7534223" cy="566124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STAŻE </a:t>
            </a:r>
            <a:endParaRPr lang="pl-P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Laptop\Katalog usług PUP Pisz\logo pup wor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23304"/>
            <a:ext cx="1800200" cy="108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Łącznik prosty 4"/>
          <p:cNvCxnSpPr/>
          <p:nvPr/>
        </p:nvCxnSpPr>
        <p:spPr>
          <a:xfrm>
            <a:off x="2555776" y="1340768"/>
            <a:ext cx="61926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600" b="1" dirty="0" smtClean="0"/>
              <a:t>Kto </a:t>
            </a:r>
            <a:r>
              <a:rPr lang="pl-PL" sz="2600" b="1" dirty="0"/>
              <a:t>może zorganizować staż?</a:t>
            </a:r>
            <a:endParaRPr lang="pl-PL" sz="2600" dirty="0"/>
          </a:p>
          <a:p>
            <a:pPr marL="0" indent="0">
              <a:buNone/>
            </a:pPr>
            <a:endParaRPr lang="pl-PL" sz="1000" b="1" dirty="0" smtClean="0"/>
          </a:p>
          <a:p>
            <a:pPr marL="0" indent="0">
              <a:buNone/>
            </a:pPr>
            <a:r>
              <a:rPr lang="pl-PL" sz="2500" b="1" dirty="0" smtClean="0"/>
              <a:t>Organizatorem </a:t>
            </a:r>
            <a:r>
              <a:rPr lang="pl-PL" sz="2500" b="1" dirty="0"/>
              <a:t>stażu może być</a:t>
            </a:r>
            <a:r>
              <a:rPr lang="pl-PL" sz="2500" dirty="0"/>
              <a:t> pracodawca, rolnicza spółdzielnia produkcyjna lub pełnoletnia osoba fizyczna, zamieszkująca i prowadząca na terytorium Rzeczypospolitej Polskiej, osobiście i na własny rachunek, działalność w zakresie produkcji roślinnej lub zwierzęcej, w tym ogrodniczej, sadowniczej, pszczelarskiej i rybnej, w pozostającym w jej posiadaniu gospodarstwie rolnym obejmującym obszar użytków rolnych o powierzchni przekraczającej 2 ha przeliczeniowe lub prowadzącej dział specjalny produkcji rolnej.</a:t>
            </a:r>
          </a:p>
        </p:txBody>
      </p:sp>
    </p:spTree>
    <p:extLst>
      <p:ext uri="{BB962C8B-B14F-4D97-AF65-F5344CB8AC3E}">
        <p14:creationId xmlns:p14="http://schemas.microsoft.com/office/powerpoint/2010/main" val="385197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1147</TotalTime>
  <Words>1635</Words>
  <Application>Microsoft Office PowerPoint</Application>
  <PresentationFormat>Pokaz na ekranie (4:3)</PresentationFormat>
  <Paragraphs>196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Motyw pakietu Office</vt:lpstr>
      <vt:lpstr>Prezentacja programu PowerPoint</vt:lpstr>
      <vt:lpstr>FORMY WSPARCIA DLA PRACODAWCÓW</vt:lpstr>
      <vt:lpstr>FORMY WSPARCIA DLA PRACODAWCÓW</vt:lpstr>
      <vt:lpstr>Doposażenie lub wyposażenie stanowiska pracy</vt:lpstr>
      <vt:lpstr>Doposażenie lub wyposażenie stanowiska pracy</vt:lpstr>
      <vt:lpstr>Doposażenie lub wyposażenie stanowiska pracy</vt:lpstr>
      <vt:lpstr>STAŻE </vt:lpstr>
      <vt:lpstr>STAŻE </vt:lpstr>
      <vt:lpstr>STAŻE </vt:lpstr>
      <vt:lpstr>SZKOLENIA I INNE FORMY KSZTAŁCENIA</vt:lpstr>
      <vt:lpstr>Krajowy Fundusz Szkoleniowy</vt:lpstr>
      <vt:lpstr>Krajowy Fundusz Szkoleniowy</vt:lpstr>
      <vt:lpstr>TRÓJSTRONE UMOWY SZKOLENIOWE</vt:lpstr>
      <vt:lpstr>PRACE INTERWENCYJNE</vt:lpstr>
      <vt:lpstr>PRACE INTERWENCYJNE</vt:lpstr>
      <vt:lpstr>PRACE INTERWENCYJNE</vt:lpstr>
      <vt:lpstr>PRACE INTERWENCYJNE</vt:lpstr>
      <vt:lpstr>GRANT NA TELEPRACĘ</vt:lpstr>
      <vt:lpstr>GRANT NA TELEPRACĘ</vt:lpstr>
      <vt:lpstr>GRANT NA TELEPRACĘ</vt:lpstr>
      <vt:lpstr>GRANT NA TELEPRACĘ</vt:lpstr>
      <vt:lpstr>DOFINANSOWANIE WYNAGRODZEŃ  ZA BEZROBOTNEGO 50 plus</vt:lpstr>
      <vt:lpstr>DOFINANSOWANIE WYNAGRODZEŃ  ZA BEZROBOTNEGO 50+</vt:lpstr>
      <vt:lpstr>REFUNDACJA KOSZTÓW SKŁADEK NA UBEZPIECZENIE SPOŁECZNE ZA BEZROBOTNEGO DO 30 ROKU ŻYCIA PODEJMUJĄCEGO PIERWSZĄ PRACĘ</vt:lpstr>
      <vt:lpstr>REFUNDACJA KOSZTÓW SKŁADEK NA UBEZPIECZENIE SPOŁECZNE ZA BEZROBOTNEGO DO 30 ROKU ŻYCIA PODEJMUJĄCEGO PIERWSZĄ PRACĘ</vt:lpstr>
      <vt:lpstr>Bony dla bezrobotnych do 30 roku życia: stażowy, szkoleniowy, zatrudnieniowy</vt:lpstr>
      <vt:lpstr>BON STAŻOWY </vt:lpstr>
      <vt:lpstr>BON SZKOLENIOWY </vt:lpstr>
      <vt:lpstr>BON ZATRUDNIENIOWY</vt:lpstr>
      <vt:lpstr>DZIĘKUJĘ ZA UWAGĘ ZAPRASZAM DO WSPÓŁPRACY 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Marcin</dc:creator>
  <cp:lastModifiedBy>Marcin Kaminski</cp:lastModifiedBy>
  <cp:revision>120</cp:revision>
  <cp:lastPrinted>2014-10-14T10:39:13Z</cp:lastPrinted>
  <dcterms:created xsi:type="dcterms:W3CDTF">2012-03-09T19:22:21Z</dcterms:created>
  <dcterms:modified xsi:type="dcterms:W3CDTF">2014-10-16T06:36:20Z</dcterms:modified>
</cp:coreProperties>
</file>